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22"/>
  </p:handoutMasterIdLst>
  <p:sldIdLst>
    <p:sldId id="256" r:id="rId5"/>
    <p:sldId id="260" r:id="rId6"/>
    <p:sldId id="268" r:id="rId7"/>
    <p:sldId id="269" r:id="rId8"/>
    <p:sldId id="270" r:id="rId9"/>
    <p:sldId id="271" r:id="rId10"/>
    <p:sldId id="272" r:id="rId11"/>
    <p:sldId id="273" r:id="rId12"/>
    <p:sldId id="278" r:id="rId13"/>
    <p:sldId id="279" r:id="rId14"/>
    <p:sldId id="274" r:id="rId15"/>
    <p:sldId id="281" r:id="rId16"/>
    <p:sldId id="280" r:id="rId17"/>
    <p:sldId id="285" r:id="rId18"/>
    <p:sldId id="282" r:id="rId19"/>
    <p:sldId id="283" r:id="rId20"/>
    <p:sldId id="284" r:id="rId21"/>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5E1151-9E00-46CF-8768-C46EF1894158}" v="101" dt="2020-09-27T11:56:53.3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SON, Claire (SHS Teacher)" userId="b43d4dde-a3fa-4520-800c-1e912cccc817" providerId="ADAL" clId="{F25E1151-9E00-46CF-8768-C46EF1894158}"/>
    <pc:docChg chg="custSel addSld modSld sldOrd">
      <pc:chgData name="JACKSON, Claire (SHS Teacher)" userId="b43d4dde-a3fa-4520-800c-1e912cccc817" providerId="ADAL" clId="{F25E1151-9E00-46CF-8768-C46EF1894158}" dt="2020-09-27T11:56:53.304" v="369" actId="208"/>
      <pc:docMkLst>
        <pc:docMk/>
      </pc:docMkLst>
      <pc:sldChg chg="addSp delSp modSp mod modAnim">
        <pc:chgData name="JACKSON, Claire (SHS Teacher)" userId="b43d4dde-a3fa-4520-800c-1e912cccc817" providerId="ADAL" clId="{F25E1151-9E00-46CF-8768-C46EF1894158}" dt="2020-09-27T11:23:51.591" v="151" actId="1076"/>
        <pc:sldMkLst>
          <pc:docMk/>
          <pc:sldMk cId="3952238944" sldId="256"/>
        </pc:sldMkLst>
        <pc:spChg chg="add del mod">
          <ac:chgData name="JACKSON, Claire (SHS Teacher)" userId="b43d4dde-a3fa-4520-800c-1e912cccc817" providerId="ADAL" clId="{F25E1151-9E00-46CF-8768-C46EF1894158}" dt="2020-09-27T11:21:46.903" v="107"/>
          <ac:spMkLst>
            <pc:docMk/>
            <pc:sldMk cId="3952238944" sldId="256"/>
            <ac:spMk id="11" creationId="{333647E8-99E1-435F-AFEE-03C9290A61EF}"/>
          </ac:spMkLst>
        </pc:spChg>
        <pc:spChg chg="add mod">
          <ac:chgData name="JACKSON, Claire (SHS Teacher)" userId="b43d4dde-a3fa-4520-800c-1e912cccc817" providerId="ADAL" clId="{F25E1151-9E00-46CF-8768-C46EF1894158}" dt="2020-09-27T11:23:51.591" v="151" actId="1076"/>
          <ac:spMkLst>
            <pc:docMk/>
            <pc:sldMk cId="3952238944" sldId="256"/>
            <ac:spMk id="12" creationId="{B1A62A8A-BE73-4A2D-99CA-A632E976F3FF}"/>
          </ac:spMkLst>
        </pc:spChg>
        <pc:spChg chg="mod">
          <ac:chgData name="JACKSON, Claire (SHS Teacher)" userId="b43d4dde-a3fa-4520-800c-1e912cccc817" providerId="ADAL" clId="{F25E1151-9E00-46CF-8768-C46EF1894158}" dt="2020-09-27T11:23:46.953" v="150" actId="20577"/>
          <ac:spMkLst>
            <pc:docMk/>
            <pc:sldMk cId="3952238944" sldId="256"/>
            <ac:spMk id="14" creationId="{28316525-3A26-4A35-9981-F46862FD1DA1}"/>
          </ac:spMkLst>
        </pc:spChg>
      </pc:sldChg>
      <pc:sldChg chg="addSp modSp add mod ord">
        <pc:chgData name="JACKSON, Claire (SHS Teacher)" userId="b43d4dde-a3fa-4520-800c-1e912cccc817" providerId="ADAL" clId="{F25E1151-9E00-46CF-8768-C46EF1894158}" dt="2020-09-27T11:39:33.401" v="280" actId="14100"/>
        <pc:sldMkLst>
          <pc:docMk/>
          <pc:sldMk cId="3470692319" sldId="280"/>
        </pc:sldMkLst>
        <pc:spChg chg="mod">
          <ac:chgData name="JACKSON, Claire (SHS Teacher)" userId="b43d4dde-a3fa-4520-800c-1e912cccc817" providerId="ADAL" clId="{F25E1151-9E00-46CF-8768-C46EF1894158}" dt="2020-09-27T11:25:53.256" v="213" actId="20577"/>
          <ac:spMkLst>
            <pc:docMk/>
            <pc:sldMk cId="3470692319" sldId="280"/>
            <ac:spMk id="9" creationId="{84B59543-8767-470A-8582-91DEDC1F20E1}"/>
          </ac:spMkLst>
        </pc:spChg>
        <pc:spChg chg="mod">
          <ac:chgData name="JACKSON, Claire (SHS Teacher)" userId="b43d4dde-a3fa-4520-800c-1e912cccc817" providerId="ADAL" clId="{F25E1151-9E00-46CF-8768-C46EF1894158}" dt="2020-09-27T11:39:33.401" v="280" actId="14100"/>
          <ac:spMkLst>
            <pc:docMk/>
            <pc:sldMk cId="3470692319" sldId="280"/>
            <ac:spMk id="16" creationId="{46A8ADA0-22FB-428A-86EB-F1FB8B5AED4B}"/>
          </ac:spMkLst>
        </pc:spChg>
        <pc:spChg chg="mod">
          <ac:chgData name="JACKSON, Claire (SHS Teacher)" userId="b43d4dde-a3fa-4520-800c-1e912cccc817" providerId="ADAL" clId="{F25E1151-9E00-46CF-8768-C46EF1894158}" dt="2020-09-27T11:26:19.204" v="222" actId="113"/>
          <ac:spMkLst>
            <pc:docMk/>
            <pc:sldMk cId="3470692319" sldId="280"/>
            <ac:spMk id="17" creationId="{26217492-D154-4B95-95EC-E8A6AD3D1546}"/>
          </ac:spMkLst>
        </pc:spChg>
        <pc:picChg chg="add mod">
          <ac:chgData name="JACKSON, Claire (SHS Teacher)" userId="b43d4dde-a3fa-4520-800c-1e912cccc817" providerId="ADAL" clId="{F25E1151-9E00-46CF-8768-C46EF1894158}" dt="2020-09-27T11:39:30.447" v="279" actId="14100"/>
          <ac:picMkLst>
            <pc:docMk/>
            <pc:sldMk cId="3470692319" sldId="280"/>
            <ac:picMk id="15" creationId="{3A17E1D4-2546-4D45-89C1-68FE2A2B2F83}"/>
          </ac:picMkLst>
        </pc:picChg>
      </pc:sldChg>
      <pc:sldChg chg="delSp modSp add mod ord delAnim">
        <pc:chgData name="JACKSON, Claire (SHS Teacher)" userId="b43d4dde-a3fa-4520-800c-1e912cccc817" providerId="ADAL" clId="{F25E1151-9E00-46CF-8768-C46EF1894158}" dt="2020-09-27T11:24:57.552" v="199" actId="20577"/>
        <pc:sldMkLst>
          <pc:docMk/>
          <pc:sldMk cId="2934842479" sldId="281"/>
        </pc:sldMkLst>
        <pc:spChg chg="del mod">
          <ac:chgData name="JACKSON, Claire (SHS Teacher)" userId="b43d4dde-a3fa-4520-800c-1e912cccc817" providerId="ADAL" clId="{F25E1151-9E00-46CF-8768-C46EF1894158}" dt="2020-09-27T11:24:35.608" v="159" actId="478"/>
          <ac:spMkLst>
            <pc:docMk/>
            <pc:sldMk cId="2934842479" sldId="281"/>
            <ac:spMk id="12" creationId="{B1A62A8A-BE73-4A2D-99CA-A632E976F3FF}"/>
          </ac:spMkLst>
        </pc:spChg>
        <pc:spChg chg="mod">
          <ac:chgData name="JACKSON, Claire (SHS Teacher)" userId="b43d4dde-a3fa-4520-800c-1e912cccc817" providerId="ADAL" clId="{F25E1151-9E00-46CF-8768-C46EF1894158}" dt="2020-09-27T11:24:57.552" v="199" actId="20577"/>
          <ac:spMkLst>
            <pc:docMk/>
            <pc:sldMk cId="2934842479" sldId="281"/>
            <ac:spMk id="14" creationId="{28316525-3A26-4A35-9981-F46862FD1DA1}"/>
          </ac:spMkLst>
        </pc:spChg>
      </pc:sldChg>
      <pc:sldChg chg="addSp modSp new mod">
        <pc:chgData name="JACKSON, Claire (SHS Teacher)" userId="b43d4dde-a3fa-4520-800c-1e912cccc817" providerId="ADAL" clId="{F25E1151-9E00-46CF-8768-C46EF1894158}" dt="2020-09-27T11:32:35.627" v="241" actId="1076"/>
        <pc:sldMkLst>
          <pc:docMk/>
          <pc:sldMk cId="4252068558" sldId="282"/>
        </pc:sldMkLst>
        <pc:picChg chg="add mod">
          <ac:chgData name="JACKSON, Claire (SHS Teacher)" userId="b43d4dde-a3fa-4520-800c-1e912cccc817" providerId="ADAL" clId="{F25E1151-9E00-46CF-8768-C46EF1894158}" dt="2020-09-27T11:32:35.627" v="241" actId="1076"/>
          <ac:picMkLst>
            <pc:docMk/>
            <pc:sldMk cId="4252068558" sldId="282"/>
            <ac:picMk id="3" creationId="{BB6866AE-C881-43B5-A448-4CBAC85B480F}"/>
          </ac:picMkLst>
        </pc:picChg>
      </pc:sldChg>
      <pc:sldChg chg="addSp modSp new mod">
        <pc:chgData name="JACKSON, Claire (SHS Teacher)" userId="b43d4dde-a3fa-4520-800c-1e912cccc817" providerId="ADAL" clId="{F25E1151-9E00-46CF-8768-C46EF1894158}" dt="2020-09-27T11:33:10.952" v="245" actId="14100"/>
        <pc:sldMkLst>
          <pc:docMk/>
          <pc:sldMk cId="1582321664" sldId="283"/>
        </pc:sldMkLst>
        <pc:picChg chg="add mod">
          <ac:chgData name="JACKSON, Claire (SHS Teacher)" userId="b43d4dde-a3fa-4520-800c-1e912cccc817" providerId="ADAL" clId="{F25E1151-9E00-46CF-8768-C46EF1894158}" dt="2020-09-27T11:33:10.952" v="245" actId="14100"/>
          <ac:picMkLst>
            <pc:docMk/>
            <pc:sldMk cId="1582321664" sldId="283"/>
            <ac:picMk id="3" creationId="{BEC029E8-DA98-44B1-8EBF-F610A2C01B7D}"/>
          </ac:picMkLst>
        </pc:picChg>
      </pc:sldChg>
      <pc:sldChg chg="addSp modSp new mod">
        <pc:chgData name="JACKSON, Claire (SHS Teacher)" userId="b43d4dde-a3fa-4520-800c-1e912cccc817" providerId="ADAL" clId="{F25E1151-9E00-46CF-8768-C46EF1894158}" dt="2020-09-27T11:36:52.311" v="268" actId="1076"/>
        <pc:sldMkLst>
          <pc:docMk/>
          <pc:sldMk cId="3235417111" sldId="284"/>
        </pc:sldMkLst>
        <pc:picChg chg="add mod">
          <ac:chgData name="JACKSON, Claire (SHS Teacher)" userId="b43d4dde-a3fa-4520-800c-1e912cccc817" providerId="ADAL" clId="{F25E1151-9E00-46CF-8768-C46EF1894158}" dt="2020-09-27T11:35:11.719" v="250" actId="1076"/>
          <ac:picMkLst>
            <pc:docMk/>
            <pc:sldMk cId="3235417111" sldId="284"/>
            <ac:picMk id="3" creationId="{B357EE92-199D-40BE-B33D-CB4C127331E9}"/>
          </ac:picMkLst>
        </pc:picChg>
        <pc:picChg chg="add mod">
          <ac:chgData name="JACKSON, Claire (SHS Teacher)" userId="b43d4dde-a3fa-4520-800c-1e912cccc817" providerId="ADAL" clId="{F25E1151-9E00-46CF-8768-C46EF1894158}" dt="2020-09-27T11:36:52.311" v="268" actId="1076"/>
          <ac:picMkLst>
            <pc:docMk/>
            <pc:sldMk cId="3235417111" sldId="284"/>
            <ac:picMk id="5" creationId="{EE2D5E34-8E55-4FF6-BA1C-287AC220935A}"/>
          </ac:picMkLst>
        </pc:picChg>
        <pc:picChg chg="add mod">
          <ac:chgData name="JACKSON, Claire (SHS Teacher)" userId="b43d4dde-a3fa-4520-800c-1e912cccc817" providerId="ADAL" clId="{F25E1151-9E00-46CF-8768-C46EF1894158}" dt="2020-09-27T11:36:48.799" v="267" actId="14100"/>
          <ac:picMkLst>
            <pc:docMk/>
            <pc:sldMk cId="3235417111" sldId="284"/>
            <ac:picMk id="7" creationId="{67C81795-A527-4E45-8783-B791C506D9E5}"/>
          </ac:picMkLst>
        </pc:picChg>
      </pc:sldChg>
      <pc:sldChg chg="addSp delSp modSp new mod modClrScheme chgLayout">
        <pc:chgData name="JACKSON, Claire (SHS Teacher)" userId="b43d4dde-a3fa-4520-800c-1e912cccc817" providerId="ADAL" clId="{F25E1151-9E00-46CF-8768-C46EF1894158}" dt="2020-09-27T11:56:53.304" v="369" actId="208"/>
        <pc:sldMkLst>
          <pc:docMk/>
          <pc:sldMk cId="2309026" sldId="285"/>
        </pc:sldMkLst>
        <pc:spChg chg="add mod">
          <ac:chgData name="JACKSON, Claire (SHS Teacher)" userId="b43d4dde-a3fa-4520-800c-1e912cccc817" providerId="ADAL" clId="{F25E1151-9E00-46CF-8768-C46EF1894158}" dt="2020-09-27T11:51:23.062" v="290" actId="1076"/>
          <ac:spMkLst>
            <pc:docMk/>
            <pc:sldMk cId="2309026" sldId="285"/>
            <ac:spMk id="2" creationId="{AA91B39B-0224-4DB2-8738-7D115B9B0E6D}"/>
          </ac:spMkLst>
        </pc:spChg>
        <pc:spChg chg="add mod">
          <ac:chgData name="JACKSON, Claire (SHS Teacher)" userId="b43d4dde-a3fa-4520-800c-1e912cccc817" providerId="ADAL" clId="{F25E1151-9E00-46CF-8768-C46EF1894158}" dt="2020-09-27T11:52:06.391" v="314" actId="5793"/>
          <ac:spMkLst>
            <pc:docMk/>
            <pc:sldMk cId="2309026" sldId="285"/>
            <ac:spMk id="3" creationId="{8BC9B1F6-E452-40A3-9A71-F1043ADD9FB5}"/>
          </ac:spMkLst>
        </pc:spChg>
        <pc:spChg chg="add mod">
          <ac:chgData name="JACKSON, Claire (SHS Teacher)" userId="b43d4dde-a3fa-4520-800c-1e912cccc817" providerId="ADAL" clId="{F25E1151-9E00-46CF-8768-C46EF1894158}" dt="2020-09-27T11:56:53.304" v="369" actId="208"/>
          <ac:spMkLst>
            <pc:docMk/>
            <pc:sldMk cId="2309026" sldId="285"/>
            <ac:spMk id="4" creationId="{A26F04C8-7434-40A0-B112-779E67D076C9}"/>
          </ac:spMkLst>
        </pc:spChg>
        <pc:spChg chg="add del mod">
          <ac:chgData name="JACKSON, Claire (SHS Teacher)" userId="b43d4dde-a3fa-4520-800c-1e912cccc817" providerId="ADAL" clId="{F25E1151-9E00-46CF-8768-C46EF1894158}" dt="2020-09-27T11:56:17.818" v="365"/>
          <ac:spMkLst>
            <pc:docMk/>
            <pc:sldMk cId="2309026" sldId="285"/>
            <ac:spMk id="5" creationId="{A94B0A16-A57C-4C18-9C23-91049AD85AFF}"/>
          </ac:spMkLst>
        </pc:spChg>
        <pc:picChg chg="add mod">
          <ac:chgData name="JACKSON, Claire (SHS Teacher)" userId="b43d4dde-a3fa-4520-800c-1e912cccc817" providerId="ADAL" clId="{F25E1151-9E00-46CF-8768-C46EF1894158}" dt="2020-09-27T11:55:33.726" v="361" actId="14100"/>
          <ac:picMkLst>
            <pc:docMk/>
            <pc:sldMk cId="2309026" sldId="285"/>
            <ac:picMk id="2049" creationId="{0D19D42D-DF92-41CD-8E75-33158E9F9092}"/>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8AB0DC-D26F-4944-98DE-5A952EE55EDD}"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44828CDD-684E-46D6-9A98-1E2BB5185FC6}">
      <dgm:prSet phldrT="[Text]" custT="1"/>
      <dgm:spPr/>
      <dgm:t>
        <a:bodyPr/>
        <a:lstStyle/>
        <a:p>
          <a:r>
            <a:rPr lang="en-US" sz="1400" b="1">
              <a:solidFill>
                <a:schemeClr val="tx1"/>
              </a:solidFill>
              <a:latin typeface="Arial Narrow" pitchFamily="34" charset="0"/>
            </a:rPr>
            <a:t>Personal space in communications is important because …</a:t>
          </a:r>
          <a:endParaRPr lang="en-US" sz="1400" b="1" dirty="0">
            <a:solidFill>
              <a:schemeClr val="tx1"/>
            </a:solidFill>
            <a:latin typeface="Arial Narrow" pitchFamily="34" charset="0"/>
          </a:endParaRPr>
        </a:p>
      </dgm:t>
    </dgm:pt>
    <dgm:pt modelId="{496A753C-1AC7-4CBA-BD61-1013FDAC370A}" type="parTrans" cxnId="{5DA6A7B8-B6A0-4401-8984-110D73E77763}">
      <dgm:prSet/>
      <dgm:spPr/>
      <dgm:t>
        <a:bodyPr/>
        <a:lstStyle/>
        <a:p>
          <a:endParaRPr lang="en-US"/>
        </a:p>
      </dgm:t>
    </dgm:pt>
    <dgm:pt modelId="{FCD595AC-9CE2-43EB-AFCE-D21155DA5D8F}" type="sibTrans" cxnId="{5DA6A7B8-B6A0-4401-8984-110D73E77763}">
      <dgm:prSet/>
      <dgm:spPr/>
      <dgm:t>
        <a:bodyPr/>
        <a:lstStyle/>
        <a:p>
          <a:endParaRPr lang="en-US"/>
        </a:p>
      </dgm:t>
    </dgm:pt>
    <dgm:pt modelId="{82C22EB4-A11A-464E-A4B3-21736FA13540}">
      <dgm:prSet phldrT="[Text]" custT="1"/>
      <dgm:spPr/>
      <dgm:t>
        <a:bodyPr/>
        <a:lstStyle/>
        <a:p>
          <a:r>
            <a:rPr lang="en-US" sz="2000" dirty="0">
              <a:solidFill>
                <a:schemeClr val="tx1"/>
              </a:solidFill>
              <a:latin typeface="Arial Narrow" pitchFamily="34" charset="0"/>
            </a:rPr>
            <a:t>It shows your respect</a:t>
          </a:r>
        </a:p>
      </dgm:t>
    </dgm:pt>
    <dgm:pt modelId="{E38970BA-A14E-4065-9447-92E71C297A6F}" type="parTrans" cxnId="{4DA0AFBE-0539-4FB1-8F75-E243784FB4CF}">
      <dgm:prSet/>
      <dgm:spPr/>
      <dgm:t>
        <a:bodyPr/>
        <a:lstStyle/>
        <a:p>
          <a:endParaRPr lang="en-US"/>
        </a:p>
      </dgm:t>
    </dgm:pt>
    <dgm:pt modelId="{D128A9F9-6BD6-4A9D-93DD-D63BA910B0D7}" type="sibTrans" cxnId="{4DA0AFBE-0539-4FB1-8F75-E243784FB4CF}">
      <dgm:prSet/>
      <dgm:spPr/>
      <dgm:t>
        <a:bodyPr/>
        <a:lstStyle/>
        <a:p>
          <a:endParaRPr lang="en-US"/>
        </a:p>
      </dgm:t>
    </dgm:pt>
    <dgm:pt modelId="{11882C46-452A-4641-AE67-931C33659BE6}">
      <dgm:prSet phldrT="[Text]" custT="1"/>
      <dgm:spPr/>
      <dgm:t>
        <a:bodyPr/>
        <a:lstStyle/>
        <a:p>
          <a:r>
            <a:rPr lang="en-US" sz="2000" dirty="0">
              <a:solidFill>
                <a:schemeClr val="tx1"/>
              </a:solidFill>
              <a:latin typeface="Arial Narrow" pitchFamily="34" charset="0"/>
            </a:rPr>
            <a:t>It conveys the correct information and messages</a:t>
          </a:r>
        </a:p>
      </dgm:t>
    </dgm:pt>
    <dgm:pt modelId="{70508F81-8182-4C68-918A-4BC52A74ADC1}" type="parTrans" cxnId="{58107ABC-9A42-46F1-834A-44B9C67E85F0}">
      <dgm:prSet/>
      <dgm:spPr/>
      <dgm:t>
        <a:bodyPr/>
        <a:lstStyle/>
        <a:p>
          <a:endParaRPr lang="en-US"/>
        </a:p>
      </dgm:t>
    </dgm:pt>
    <dgm:pt modelId="{A9BB989E-AF3E-4446-9EB2-D2BE26F94A71}" type="sibTrans" cxnId="{58107ABC-9A42-46F1-834A-44B9C67E85F0}">
      <dgm:prSet/>
      <dgm:spPr/>
      <dgm:t>
        <a:bodyPr/>
        <a:lstStyle/>
        <a:p>
          <a:endParaRPr lang="en-US"/>
        </a:p>
      </dgm:t>
    </dgm:pt>
    <dgm:pt modelId="{8C7811A5-F969-4881-9327-E63D19978810}">
      <dgm:prSet phldrT="[Text]" custT="1"/>
      <dgm:spPr/>
      <dgm:t>
        <a:bodyPr/>
        <a:lstStyle/>
        <a:p>
          <a:r>
            <a:rPr lang="en-US" sz="1600" dirty="0">
              <a:solidFill>
                <a:schemeClr val="tx1"/>
              </a:solidFill>
              <a:latin typeface="Arial Narrow" pitchFamily="34" charset="0"/>
            </a:rPr>
            <a:t>It avoids misunderstandings and unintentional messages being conveyed </a:t>
          </a:r>
        </a:p>
      </dgm:t>
    </dgm:pt>
    <dgm:pt modelId="{95D91D24-931A-47F3-B506-55490BFBD2B3}" type="parTrans" cxnId="{D803AA29-0071-47A8-9D4E-300324E792EF}">
      <dgm:prSet/>
      <dgm:spPr/>
      <dgm:t>
        <a:bodyPr/>
        <a:lstStyle/>
        <a:p>
          <a:endParaRPr lang="en-US"/>
        </a:p>
      </dgm:t>
    </dgm:pt>
    <dgm:pt modelId="{989B83BD-9122-41EE-8483-4681E81F9FCE}" type="sibTrans" cxnId="{D803AA29-0071-47A8-9D4E-300324E792EF}">
      <dgm:prSet/>
      <dgm:spPr/>
      <dgm:t>
        <a:bodyPr/>
        <a:lstStyle/>
        <a:p>
          <a:endParaRPr lang="en-US"/>
        </a:p>
      </dgm:t>
    </dgm:pt>
    <dgm:pt modelId="{6192CBDA-A31C-449F-9B86-1E93A09EC14B}">
      <dgm:prSet phldrT="[Text]"/>
      <dgm:spPr/>
      <dgm:t>
        <a:bodyPr/>
        <a:lstStyle/>
        <a:p>
          <a:endParaRPr lang="en-US"/>
        </a:p>
      </dgm:t>
    </dgm:pt>
    <dgm:pt modelId="{DE3A5E2E-46E8-44D0-823D-F92BF3CBBBD4}" type="parTrans" cxnId="{D8C0CFC5-2DD8-4AD7-A7A2-931E8DE36BCF}">
      <dgm:prSet/>
      <dgm:spPr/>
      <dgm:t>
        <a:bodyPr/>
        <a:lstStyle/>
        <a:p>
          <a:endParaRPr lang="en-US"/>
        </a:p>
      </dgm:t>
    </dgm:pt>
    <dgm:pt modelId="{86FAA9A2-6881-4775-AE62-61F298A26CAC}" type="sibTrans" cxnId="{D8C0CFC5-2DD8-4AD7-A7A2-931E8DE36BCF}">
      <dgm:prSet/>
      <dgm:spPr/>
      <dgm:t>
        <a:bodyPr/>
        <a:lstStyle/>
        <a:p>
          <a:endParaRPr lang="en-US"/>
        </a:p>
      </dgm:t>
    </dgm:pt>
    <dgm:pt modelId="{5EA4F2BB-E1E5-4AEB-8628-053C64D85B6B}">
      <dgm:prSet phldrT="[Text]" custT="1"/>
      <dgm:spPr/>
      <dgm:t>
        <a:bodyPr/>
        <a:lstStyle/>
        <a:p>
          <a:r>
            <a:rPr lang="en-US" sz="2000" dirty="0">
              <a:solidFill>
                <a:schemeClr val="tx1"/>
              </a:solidFill>
              <a:latin typeface="Arial Narrow" pitchFamily="34" charset="0"/>
            </a:rPr>
            <a:t>It helps you adapt to different situations</a:t>
          </a:r>
        </a:p>
      </dgm:t>
    </dgm:pt>
    <dgm:pt modelId="{2BAD8D53-2533-4154-A7F4-6AE3183F8247}" type="parTrans" cxnId="{DEFBD385-3F2F-413F-A5BF-5311F4C0D9DC}">
      <dgm:prSet/>
      <dgm:spPr/>
      <dgm:t>
        <a:bodyPr/>
        <a:lstStyle/>
        <a:p>
          <a:endParaRPr lang="en-US"/>
        </a:p>
      </dgm:t>
    </dgm:pt>
    <dgm:pt modelId="{95D2DE0D-040B-4231-AE12-57E6FA30E87D}" type="sibTrans" cxnId="{DEFBD385-3F2F-413F-A5BF-5311F4C0D9DC}">
      <dgm:prSet/>
      <dgm:spPr/>
      <dgm:t>
        <a:bodyPr/>
        <a:lstStyle/>
        <a:p>
          <a:endParaRPr lang="en-GB"/>
        </a:p>
      </dgm:t>
    </dgm:pt>
    <dgm:pt modelId="{4CAEED1C-BDF6-4FDA-AF7E-A21F843699A3}" type="pres">
      <dgm:prSet presAssocID="{9F8AB0DC-D26F-4944-98DE-5A952EE55EDD}" presName="cycle" presStyleCnt="0">
        <dgm:presLayoutVars>
          <dgm:chMax val="1"/>
          <dgm:dir/>
          <dgm:animLvl val="ctr"/>
          <dgm:resizeHandles val="exact"/>
        </dgm:presLayoutVars>
      </dgm:prSet>
      <dgm:spPr/>
      <dgm:t>
        <a:bodyPr/>
        <a:lstStyle/>
        <a:p>
          <a:endParaRPr lang="en-US"/>
        </a:p>
      </dgm:t>
    </dgm:pt>
    <dgm:pt modelId="{10581BD9-BE74-4735-97AF-1CCD86A9AEEE}" type="pres">
      <dgm:prSet presAssocID="{44828CDD-684E-46D6-9A98-1E2BB5185FC6}" presName="centerShape" presStyleLbl="node0" presStyleIdx="0" presStyleCnt="1" custScaleX="135626" custScaleY="108365" custLinFactNeighborX="20461" custLinFactNeighborY="-287"/>
      <dgm:spPr/>
      <dgm:t>
        <a:bodyPr/>
        <a:lstStyle/>
        <a:p>
          <a:endParaRPr lang="en-US"/>
        </a:p>
      </dgm:t>
    </dgm:pt>
    <dgm:pt modelId="{BE461AEB-151B-459B-9E2D-0C390A96D750}" type="pres">
      <dgm:prSet presAssocID="{E38970BA-A14E-4065-9447-92E71C297A6F}" presName="Name9" presStyleLbl="parChTrans1D2" presStyleIdx="0" presStyleCnt="4"/>
      <dgm:spPr/>
      <dgm:t>
        <a:bodyPr/>
        <a:lstStyle/>
        <a:p>
          <a:endParaRPr lang="en-US"/>
        </a:p>
      </dgm:t>
    </dgm:pt>
    <dgm:pt modelId="{1DD96F42-0B0B-4AB9-B6C9-C03C3C1758B9}" type="pres">
      <dgm:prSet presAssocID="{E38970BA-A14E-4065-9447-92E71C297A6F}" presName="connTx" presStyleLbl="parChTrans1D2" presStyleIdx="0" presStyleCnt="4"/>
      <dgm:spPr/>
      <dgm:t>
        <a:bodyPr/>
        <a:lstStyle/>
        <a:p>
          <a:endParaRPr lang="en-US"/>
        </a:p>
      </dgm:t>
    </dgm:pt>
    <dgm:pt modelId="{C6DF40E5-2D38-49DF-A0AD-6A2BC0C3E692}" type="pres">
      <dgm:prSet presAssocID="{82C22EB4-A11A-464E-A4B3-21736FA13540}" presName="node" presStyleLbl="node1" presStyleIdx="0" presStyleCnt="4" custScaleX="129192" custScaleY="126218" custRadScaleRad="106918" custRadScaleInc="48502">
        <dgm:presLayoutVars>
          <dgm:bulletEnabled val="1"/>
        </dgm:presLayoutVars>
      </dgm:prSet>
      <dgm:spPr/>
      <dgm:t>
        <a:bodyPr/>
        <a:lstStyle/>
        <a:p>
          <a:endParaRPr lang="en-US"/>
        </a:p>
      </dgm:t>
    </dgm:pt>
    <dgm:pt modelId="{3A447DCB-F9E0-4EFE-A23E-9ACD968C1387}" type="pres">
      <dgm:prSet presAssocID="{2BAD8D53-2533-4154-A7F4-6AE3183F8247}" presName="Name9" presStyleLbl="parChTrans1D2" presStyleIdx="1" presStyleCnt="4"/>
      <dgm:spPr/>
      <dgm:t>
        <a:bodyPr/>
        <a:lstStyle/>
        <a:p>
          <a:endParaRPr lang="en-US"/>
        </a:p>
      </dgm:t>
    </dgm:pt>
    <dgm:pt modelId="{F712CC98-E6A2-4528-84C8-60E1AE7B80EF}" type="pres">
      <dgm:prSet presAssocID="{2BAD8D53-2533-4154-A7F4-6AE3183F8247}" presName="connTx" presStyleLbl="parChTrans1D2" presStyleIdx="1" presStyleCnt="4"/>
      <dgm:spPr/>
      <dgm:t>
        <a:bodyPr/>
        <a:lstStyle/>
        <a:p>
          <a:endParaRPr lang="en-US"/>
        </a:p>
      </dgm:t>
    </dgm:pt>
    <dgm:pt modelId="{A217BAE4-DE12-47BD-ABC8-428D0BACA0DC}" type="pres">
      <dgm:prSet presAssocID="{5EA4F2BB-E1E5-4AEB-8628-053C64D85B6B}" presName="node" presStyleLbl="node1" presStyleIdx="1" presStyleCnt="4" custScaleX="134239" custScaleY="136969" custRadScaleRad="182703" custRadScaleInc="-1546">
        <dgm:presLayoutVars>
          <dgm:bulletEnabled val="1"/>
        </dgm:presLayoutVars>
      </dgm:prSet>
      <dgm:spPr/>
      <dgm:t>
        <a:bodyPr/>
        <a:lstStyle/>
        <a:p>
          <a:endParaRPr lang="en-US"/>
        </a:p>
      </dgm:t>
    </dgm:pt>
    <dgm:pt modelId="{6AC7D077-9720-4E0C-AA28-1C359DB0DB79}" type="pres">
      <dgm:prSet presAssocID="{70508F81-8182-4C68-918A-4BC52A74ADC1}" presName="Name9" presStyleLbl="parChTrans1D2" presStyleIdx="2" presStyleCnt="4"/>
      <dgm:spPr/>
      <dgm:t>
        <a:bodyPr/>
        <a:lstStyle/>
        <a:p>
          <a:endParaRPr lang="en-US"/>
        </a:p>
      </dgm:t>
    </dgm:pt>
    <dgm:pt modelId="{1633F467-B581-43DA-8269-D48201061EDE}" type="pres">
      <dgm:prSet presAssocID="{70508F81-8182-4C68-918A-4BC52A74ADC1}" presName="connTx" presStyleLbl="parChTrans1D2" presStyleIdx="2" presStyleCnt="4"/>
      <dgm:spPr/>
      <dgm:t>
        <a:bodyPr/>
        <a:lstStyle/>
        <a:p>
          <a:endParaRPr lang="en-US"/>
        </a:p>
      </dgm:t>
    </dgm:pt>
    <dgm:pt modelId="{8F33C900-FFAB-4AD6-A49A-7B6A1DECC97B}" type="pres">
      <dgm:prSet presAssocID="{11882C46-452A-4641-AE67-931C33659BE6}" presName="node" presStyleLbl="node1" presStyleIdx="2" presStyleCnt="4" custScaleX="133273" custScaleY="128887" custRadScaleRad="108564" custRadScaleInc="-56336">
        <dgm:presLayoutVars>
          <dgm:bulletEnabled val="1"/>
        </dgm:presLayoutVars>
      </dgm:prSet>
      <dgm:spPr/>
      <dgm:t>
        <a:bodyPr/>
        <a:lstStyle/>
        <a:p>
          <a:endParaRPr lang="en-US"/>
        </a:p>
      </dgm:t>
    </dgm:pt>
    <dgm:pt modelId="{0EB5A757-4756-4A6C-ABFA-7BE7F1E6ECEF}" type="pres">
      <dgm:prSet presAssocID="{95D91D24-931A-47F3-B506-55490BFBD2B3}" presName="Name9" presStyleLbl="parChTrans1D2" presStyleIdx="3" presStyleCnt="4"/>
      <dgm:spPr/>
      <dgm:t>
        <a:bodyPr/>
        <a:lstStyle/>
        <a:p>
          <a:endParaRPr lang="en-US"/>
        </a:p>
      </dgm:t>
    </dgm:pt>
    <dgm:pt modelId="{F70C33E8-F762-43E2-9FD6-6254179B8E6B}" type="pres">
      <dgm:prSet presAssocID="{95D91D24-931A-47F3-B506-55490BFBD2B3}" presName="connTx" presStyleLbl="parChTrans1D2" presStyleIdx="3" presStyleCnt="4"/>
      <dgm:spPr/>
      <dgm:t>
        <a:bodyPr/>
        <a:lstStyle/>
        <a:p>
          <a:endParaRPr lang="en-US"/>
        </a:p>
      </dgm:t>
    </dgm:pt>
    <dgm:pt modelId="{994BA25A-487A-4D46-B7C1-4C705D5A8BD6}" type="pres">
      <dgm:prSet presAssocID="{8C7811A5-F969-4881-9327-E63D19978810}" presName="node" presStyleLbl="node1" presStyleIdx="3" presStyleCnt="4" custScaleX="131623" custScaleY="128481" custRadScaleRad="74968" custRadScaleInc="-5566">
        <dgm:presLayoutVars>
          <dgm:bulletEnabled val="1"/>
        </dgm:presLayoutVars>
      </dgm:prSet>
      <dgm:spPr/>
      <dgm:t>
        <a:bodyPr/>
        <a:lstStyle/>
        <a:p>
          <a:endParaRPr lang="en-US"/>
        </a:p>
      </dgm:t>
    </dgm:pt>
  </dgm:ptLst>
  <dgm:cxnLst>
    <dgm:cxn modelId="{54C001A6-E058-4265-9DAE-ABECBB12659B}" type="presOf" srcId="{5EA4F2BB-E1E5-4AEB-8628-053C64D85B6B}" destId="{A217BAE4-DE12-47BD-ABC8-428D0BACA0DC}" srcOrd="0" destOrd="0" presId="urn:microsoft.com/office/officeart/2005/8/layout/radial1"/>
    <dgm:cxn modelId="{B04EE33F-53AA-4DB8-BBE3-368D03A53A47}" type="presOf" srcId="{70508F81-8182-4C68-918A-4BC52A74ADC1}" destId="{6AC7D077-9720-4E0C-AA28-1C359DB0DB79}" srcOrd="0" destOrd="0" presId="urn:microsoft.com/office/officeart/2005/8/layout/radial1"/>
    <dgm:cxn modelId="{4DA0AFBE-0539-4FB1-8F75-E243784FB4CF}" srcId="{44828CDD-684E-46D6-9A98-1E2BB5185FC6}" destId="{82C22EB4-A11A-464E-A4B3-21736FA13540}" srcOrd="0" destOrd="0" parTransId="{E38970BA-A14E-4065-9447-92E71C297A6F}" sibTransId="{D128A9F9-6BD6-4A9D-93DD-D63BA910B0D7}"/>
    <dgm:cxn modelId="{02CBAC5D-1298-46AE-92B0-9834553AEE2C}" type="presOf" srcId="{44828CDD-684E-46D6-9A98-1E2BB5185FC6}" destId="{10581BD9-BE74-4735-97AF-1CCD86A9AEEE}" srcOrd="0" destOrd="0" presId="urn:microsoft.com/office/officeart/2005/8/layout/radial1"/>
    <dgm:cxn modelId="{3612EB1D-06C1-4EB5-B85A-B5752A2BF643}" type="presOf" srcId="{95D91D24-931A-47F3-B506-55490BFBD2B3}" destId="{0EB5A757-4756-4A6C-ABFA-7BE7F1E6ECEF}" srcOrd="0" destOrd="0" presId="urn:microsoft.com/office/officeart/2005/8/layout/radial1"/>
    <dgm:cxn modelId="{8D2707EB-1AFE-4C99-A436-46F0AAEF2DC4}" type="presOf" srcId="{8C7811A5-F969-4881-9327-E63D19978810}" destId="{994BA25A-487A-4D46-B7C1-4C705D5A8BD6}" srcOrd="0" destOrd="0" presId="urn:microsoft.com/office/officeart/2005/8/layout/radial1"/>
    <dgm:cxn modelId="{D803AA29-0071-47A8-9D4E-300324E792EF}" srcId="{44828CDD-684E-46D6-9A98-1E2BB5185FC6}" destId="{8C7811A5-F969-4881-9327-E63D19978810}" srcOrd="3" destOrd="0" parTransId="{95D91D24-931A-47F3-B506-55490BFBD2B3}" sibTransId="{989B83BD-9122-41EE-8483-4681E81F9FCE}"/>
    <dgm:cxn modelId="{7687EB3C-2AA5-4F2D-A341-115F2AFBAF1E}" type="presOf" srcId="{82C22EB4-A11A-464E-A4B3-21736FA13540}" destId="{C6DF40E5-2D38-49DF-A0AD-6A2BC0C3E692}" srcOrd="0" destOrd="0" presId="urn:microsoft.com/office/officeart/2005/8/layout/radial1"/>
    <dgm:cxn modelId="{331C94B1-906C-497F-95FE-BEF646333AF4}" type="presOf" srcId="{2BAD8D53-2533-4154-A7F4-6AE3183F8247}" destId="{F712CC98-E6A2-4528-84C8-60E1AE7B80EF}" srcOrd="1" destOrd="0" presId="urn:microsoft.com/office/officeart/2005/8/layout/radial1"/>
    <dgm:cxn modelId="{9A1F336D-79A9-49DD-BA5E-7A2147A3B8E9}" type="presOf" srcId="{70508F81-8182-4C68-918A-4BC52A74ADC1}" destId="{1633F467-B581-43DA-8269-D48201061EDE}" srcOrd="1" destOrd="0" presId="urn:microsoft.com/office/officeart/2005/8/layout/radial1"/>
    <dgm:cxn modelId="{65AFCDAA-67DA-4474-A72D-B728F402B2F0}" type="presOf" srcId="{2BAD8D53-2533-4154-A7F4-6AE3183F8247}" destId="{3A447DCB-F9E0-4EFE-A23E-9ACD968C1387}" srcOrd="0" destOrd="0" presId="urn:microsoft.com/office/officeart/2005/8/layout/radial1"/>
    <dgm:cxn modelId="{5DA6A7B8-B6A0-4401-8984-110D73E77763}" srcId="{9F8AB0DC-D26F-4944-98DE-5A952EE55EDD}" destId="{44828CDD-684E-46D6-9A98-1E2BB5185FC6}" srcOrd="0" destOrd="0" parTransId="{496A753C-1AC7-4CBA-BD61-1013FDAC370A}" sibTransId="{FCD595AC-9CE2-43EB-AFCE-D21155DA5D8F}"/>
    <dgm:cxn modelId="{FAB54830-04C6-4F94-9280-20E5C30465B5}" type="presOf" srcId="{E38970BA-A14E-4065-9447-92E71C297A6F}" destId="{BE461AEB-151B-459B-9E2D-0C390A96D750}" srcOrd="0" destOrd="0" presId="urn:microsoft.com/office/officeart/2005/8/layout/radial1"/>
    <dgm:cxn modelId="{E0B10C76-83A9-4B5C-8D60-33CE0BB68C49}" type="presOf" srcId="{E38970BA-A14E-4065-9447-92E71C297A6F}" destId="{1DD96F42-0B0B-4AB9-B6C9-C03C3C1758B9}" srcOrd="1" destOrd="0" presId="urn:microsoft.com/office/officeart/2005/8/layout/radial1"/>
    <dgm:cxn modelId="{DEFBD385-3F2F-413F-A5BF-5311F4C0D9DC}" srcId="{44828CDD-684E-46D6-9A98-1E2BB5185FC6}" destId="{5EA4F2BB-E1E5-4AEB-8628-053C64D85B6B}" srcOrd="1" destOrd="0" parTransId="{2BAD8D53-2533-4154-A7F4-6AE3183F8247}" sibTransId="{95D2DE0D-040B-4231-AE12-57E6FA30E87D}"/>
    <dgm:cxn modelId="{9E4A37E6-A045-4E1E-BBBC-647A1A3E669D}" type="presOf" srcId="{11882C46-452A-4641-AE67-931C33659BE6}" destId="{8F33C900-FFAB-4AD6-A49A-7B6A1DECC97B}" srcOrd="0" destOrd="0" presId="urn:microsoft.com/office/officeart/2005/8/layout/radial1"/>
    <dgm:cxn modelId="{96B2CCC2-7FF5-4D8F-8D8E-4155FC0BB587}" type="presOf" srcId="{9F8AB0DC-D26F-4944-98DE-5A952EE55EDD}" destId="{4CAEED1C-BDF6-4FDA-AF7E-A21F843699A3}" srcOrd="0" destOrd="0" presId="urn:microsoft.com/office/officeart/2005/8/layout/radial1"/>
    <dgm:cxn modelId="{58107ABC-9A42-46F1-834A-44B9C67E85F0}" srcId="{44828CDD-684E-46D6-9A98-1E2BB5185FC6}" destId="{11882C46-452A-4641-AE67-931C33659BE6}" srcOrd="2" destOrd="0" parTransId="{70508F81-8182-4C68-918A-4BC52A74ADC1}" sibTransId="{A9BB989E-AF3E-4446-9EB2-D2BE26F94A71}"/>
    <dgm:cxn modelId="{89D0BB3E-D177-4F6E-A298-C74C5B93989C}" type="presOf" srcId="{95D91D24-931A-47F3-B506-55490BFBD2B3}" destId="{F70C33E8-F762-43E2-9FD6-6254179B8E6B}" srcOrd="1" destOrd="0" presId="urn:microsoft.com/office/officeart/2005/8/layout/radial1"/>
    <dgm:cxn modelId="{D8C0CFC5-2DD8-4AD7-A7A2-931E8DE36BCF}" srcId="{9F8AB0DC-D26F-4944-98DE-5A952EE55EDD}" destId="{6192CBDA-A31C-449F-9B86-1E93A09EC14B}" srcOrd="1" destOrd="0" parTransId="{DE3A5E2E-46E8-44D0-823D-F92BF3CBBBD4}" sibTransId="{86FAA9A2-6881-4775-AE62-61F298A26CAC}"/>
    <dgm:cxn modelId="{D889144E-F0BC-4CB0-91EA-6BF944C43B5F}" type="presParOf" srcId="{4CAEED1C-BDF6-4FDA-AF7E-A21F843699A3}" destId="{10581BD9-BE74-4735-97AF-1CCD86A9AEEE}" srcOrd="0" destOrd="0" presId="urn:microsoft.com/office/officeart/2005/8/layout/radial1"/>
    <dgm:cxn modelId="{1881250D-86A6-43C8-AD06-3C3B12ABD542}" type="presParOf" srcId="{4CAEED1C-BDF6-4FDA-AF7E-A21F843699A3}" destId="{BE461AEB-151B-459B-9E2D-0C390A96D750}" srcOrd="1" destOrd="0" presId="urn:microsoft.com/office/officeart/2005/8/layout/radial1"/>
    <dgm:cxn modelId="{DDD5B069-7E60-4957-8AC9-346C28C9A000}" type="presParOf" srcId="{BE461AEB-151B-459B-9E2D-0C390A96D750}" destId="{1DD96F42-0B0B-4AB9-B6C9-C03C3C1758B9}" srcOrd="0" destOrd="0" presId="urn:microsoft.com/office/officeart/2005/8/layout/radial1"/>
    <dgm:cxn modelId="{E3BD7720-BF38-4E43-B77C-B322679E9CBC}" type="presParOf" srcId="{4CAEED1C-BDF6-4FDA-AF7E-A21F843699A3}" destId="{C6DF40E5-2D38-49DF-A0AD-6A2BC0C3E692}" srcOrd="2" destOrd="0" presId="urn:microsoft.com/office/officeart/2005/8/layout/radial1"/>
    <dgm:cxn modelId="{95D8A708-F127-4CF4-9429-8617CD52A731}" type="presParOf" srcId="{4CAEED1C-BDF6-4FDA-AF7E-A21F843699A3}" destId="{3A447DCB-F9E0-4EFE-A23E-9ACD968C1387}" srcOrd="3" destOrd="0" presId="urn:microsoft.com/office/officeart/2005/8/layout/radial1"/>
    <dgm:cxn modelId="{B934BBE7-4033-4AE4-AA70-35A76026CB8E}" type="presParOf" srcId="{3A447DCB-F9E0-4EFE-A23E-9ACD968C1387}" destId="{F712CC98-E6A2-4528-84C8-60E1AE7B80EF}" srcOrd="0" destOrd="0" presId="urn:microsoft.com/office/officeart/2005/8/layout/radial1"/>
    <dgm:cxn modelId="{F898F1AC-7252-45FD-A2EA-7A2F309B549F}" type="presParOf" srcId="{4CAEED1C-BDF6-4FDA-AF7E-A21F843699A3}" destId="{A217BAE4-DE12-47BD-ABC8-428D0BACA0DC}" srcOrd="4" destOrd="0" presId="urn:microsoft.com/office/officeart/2005/8/layout/radial1"/>
    <dgm:cxn modelId="{E2BF6FA2-BEC1-418D-B426-5D786621149F}" type="presParOf" srcId="{4CAEED1C-BDF6-4FDA-AF7E-A21F843699A3}" destId="{6AC7D077-9720-4E0C-AA28-1C359DB0DB79}" srcOrd="5" destOrd="0" presId="urn:microsoft.com/office/officeart/2005/8/layout/radial1"/>
    <dgm:cxn modelId="{9A61191E-435F-4817-B684-CB8839B61A23}" type="presParOf" srcId="{6AC7D077-9720-4E0C-AA28-1C359DB0DB79}" destId="{1633F467-B581-43DA-8269-D48201061EDE}" srcOrd="0" destOrd="0" presId="urn:microsoft.com/office/officeart/2005/8/layout/radial1"/>
    <dgm:cxn modelId="{0D20EE12-BF8D-4CD9-925B-DB77E217A3FB}" type="presParOf" srcId="{4CAEED1C-BDF6-4FDA-AF7E-A21F843699A3}" destId="{8F33C900-FFAB-4AD6-A49A-7B6A1DECC97B}" srcOrd="6" destOrd="0" presId="urn:microsoft.com/office/officeart/2005/8/layout/radial1"/>
    <dgm:cxn modelId="{5E84C831-6DED-420B-BED6-7FED09033452}" type="presParOf" srcId="{4CAEED1C-BDF6-4FDA-AF7E-A21F843699A3}" destId="{0EB5A757-4756-4A6C-ABFA-7BE7F1E6ECEF}" srcOrd="7" destOrd="0" presId="urn:microsoft.com/office/officeart/2005/8/layout/radial1"/>
    <dgm:cxn modelId="{2157659E-765F-4B67-812E-D8985E6DB2FA}" type="presParOf" srcId="{0EB5A757-4756-4A6C-ABFA-7BE7F1E6ECEF}" destId="{F70C33E8-F762-43E2-9FD6-6254179B8E6B}" srcOrd="0" destOrd="0" presId="urn:microsoft.com/office/officeart/2005/8/layout/radial1"/>
    <dgm:cxn modelId="{E11D6782-2EDD-446F-BFFC-2806E4B48833}" type="presParOf" srcId="{4CAEED1C-BDF6-4FDA-AF7E-A21F843699A3}" destId="{994BA25A-487A-4D46-B7C1-4C705D5A8BD6}"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81BD9-BE74-4735-97AF-1CCD86A9AEEE}">
      <dsp:nvSpPr>
        <dsp:cNvPr id="0" name=""/>
        <dsp:cNvSpPr/>
      </dsp:nvSpPr>
      <dsp:spPr>
        <a:xfrm>
          <a:off x="4229267" y="2064426"/>
          <a:ext cx="2243797" cy="179279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a:solidFill>
                <a:schemeClr val="tx1"/>
              </a:solidFill>
              <a:latin typeface="Arial Narrow" pitchFamily="34" charset="0"/>
            </a:rPr>
            <a:t>Personal space in communications is important because …</a:t>
          </a:r>
          <a:endParaRPr lang="en-US" sz="1400" b="1" kern="1200" dirty="0">
            <a:solidFill>
              <a:schemeClr val="tx1"/>
            </a:solidFill>
            <a:latin typeface="Arial Narrow" pitchFamily="34" charset="0"/>
          </a:endParaRPr>
        </a:p>
      </dsp:txBody>
      <dsp:txXfrm>
        <a:off x="4557863" y="2326974"/>
        <a:ext cx="1586605" cy="1267695"/>
      </dsp:txXfrm>
    </dsp:sp>
    <dsp:sp modelId="{BE461AEB-151B-459B-9E2D-0C390A96D750}">
      <dsp:nvSpPr>
        <dsp:cNvPr id="0" name=""/>
        <dsp:cNvSpPr/>
      </dsp:nvSpPr>
      <dsp:spPr>
        <a:xfrm rot="16159200">
          <a:off x="5248329" y="1956745"/>
          <a:ext cx="182233" cy="33222"/>
        </a:xfrm>
        <a:custGeom>
          <a:avLst/>
          <a:gdLst/>
          <a:ahLst/>
          <a:cxnLst/>
          <a:rect l="0" t="0" r="0" b="0"/>
          <a:pathLst>
            <a:path>
              <a:moveTo>
                <a:pt x="0" y="16611"/>
              </a:moveTo>
              <a:lnTo>
                <a:pt x="182233" y="166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334890" y="1968800"/>
        <a:ext cx="9111" cy="9111"/>
      </dsp:txXfrm>
    </dsp:sp>
    <dsp:sp modelId="{C6DF40E5-2D38-49DF-A0AD-6A2BC0C3E692}">
      <dsp:nvSpPr>
        <dsp:cNvPr id="0" name=""/>
        <dsp:cNvSpPr/>
      </dsp:nvSpPr>
      <dsp:spPr>
        <a:xfrm>
          <a:off x="4257296" y="-205835"/>
          <a:ext cx="2137353" cy="208815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Arial Narrow" pitchFamily="34" charset="0"/>
            </a:rPr>
            <a:t>It shows your respect</a:t>
          </a:r>
        </a:p>
      </dsp:txBody>
      <dsp:txXfrm>
        <a:off x="4570304" y="99968"/>
        <a:ext cx="1511337" cy="1476545"/>
      </dsp:txXfrm>
    </dsp:sp>
    <dsp:sp modelId="{3A447DCB-F9E0-4EFE-A23E-9ACD968C1387}">
      <dsp:nvSpPr>
        <dsp:cNvPr id="0" name=""/>
        <dsp:cNvSpPr/>
      </dsp:nvSpPr>
      <dsp:spPr>
        <a:xfrm rot="21551404">
          <a:off x="6472876" y="2926445"/>
          <a:ext cx="269919" cy="33222"/>
        </a:xfrm>
        <a:custGeom>
          <a:avLst/>
          <a:gdLst/>
          <a:ahLst/>
          <a:cxnLst/>
          <a:rect l="0" t="0" r="0" b="0"/>
          <a:pathLst>
            <a:path>
              <a:moveTo>
                <a:pt x="0" y="16611"/>
              </a:moveTo>
              <a:lnTo>
                <a:pt x="269919" y="166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601088" y="2936308"/>
        <a:ext cx="13495" cy="13495"/>
      </dsp:txXfrm>
    </dsp:sp>
    <dsp:sp modelId="{A217BAE4-DE12-47BD-ABC8-428D0BACA0DC}">
      <dsp:nvSpPr>
        <dsp:cNvPr id="0" name=""/>
        <dsp:cNvSpPr/>
      </dsp:nvSpPr>
      <dsp:spPr>
        <a:xfrm>
          <a:off x="6742675" y="1792444"/>
          <a:ext cx="2220851" cy="2266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Arial Narrow" pitchFamily="34" charset="0"/>
            </a:rPr>
            <a:t>It helps you adapt to different situations</a:t>
          </a:r>
        </a:p>
      </dsp:txBody>
      <dsp:txXfrm>
        <a:off x="7067911" y="2124294"/>
        <a:ext cx="1570379" cy="1602316"/>
      </dsp:txXfrm>
    </dsp:sp>
    <dsp:sp modelId="{6AC7D077-9720-4E0C-AA28-1C359DB0DB79}">
      <dsp:nvSpPr>
        <dsp:cNvPr id="0" name=""/>
        <dsp:cNvSpPr/>
      </dsp:nvSpPr>
      <dsp:spPr>
        <a:xfrm rot="5206468">
          <a:off x="5324788" y="3920996"/>
          <a:ext cx="162851" cy="33222"/>
        </a:xfrm>
        <a:custGeom>
          <a:avLst/>
          <a:gdLst/>
          <a:ahLst/>
          <a:cxnLst/>
          <a:rect l="0" t="0" r="0" b="0"/>
          <a:pathLst>
            <a:path>
              <a:moveTo>
                <a:pt x="0" y="16611"/>
              </a:moveTo>
              <a:lnTo>
                <a:pt x="162851" y="166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02142" y="3933536"/>
        <a:ext cx="8142" cy="8142"/>
      </dsp:txXfrm>
    </dsp:sp>
    <dsp:sp modelId="{8F33C900-FFAB-4AD6-A49A-7B6A1DECC97B}">
      <dsp:nvSpPr>
        <dsp:cNvPr id="0" name=""/>
        <dsp:cNvSpPr/>
      </dsp:nvSpPr>
      <dsp:spPr>
        <a:xfrm>
          <a:off x="4368355" y="4017323"/>
          <a:ext cx="2204869" cy="213230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Arial Narrow" pitchFamily="34" charset="0"/>
            </a:rPr>
            <a:t>It conveys the correct information and messages</a:t>
          </a:r>
        </a:p>
      </dsp:txBody>
      <dsp:txXfrm>
        <a:off x="4691251" y="4329592"/>
        <a:ext cx="1559077" cy="1507769"/>
      </dsp:txXfrm>
    </dsp:sp>
    <dsp:sp modelId="{0EB5A757-4756-4A6C-ABFA-7BE7F1E6ECEF}">
      <dsp:nvSpPr>
        <dsp:cNvPr id="0" name=""/>
        <dsp:cNvSpPr/>
      </dsp:nvSpPr>
      <dsp:spPr>
        <a:xfrm rot="10685760">
          <a:off x="3948017" y="2986164"/>
          <a:ext cx="282298" cy="33222"/>
        </a:xfrm>
        <a:custGeom>
          <a:avLst/>
          <a:gdLst/>
          <a:ahLst/>
          <a:cxnLst/>
          <a:rect l="0" t="0" r="0" b="0"/>
          <a:pathLst>
            <a:path>
              <a:moveTo>
                <a:pt x="0" y="16611"/>
              </a:moveTo>
              <a:lnTo>
                <a:pt x="282298" y="166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082108" y="2995718"/>
        <a:ext cx="14114" cy="14114"/>
      </dsp:txXfrm>
    </dsp:sp>
    <dsp:sp modelId="{994BA25A-487A-4D46-B7C1-4C705D5A8BD6}">
      <dsp:nvSpPr>
        <dsp:cNvPr id="0" name=""/>
        <dsp:cNvSpPr/>
      </dsp:nvSpPr>
      <dsp:spPr>
        <a:xfrm>
          <a:off x="1771153" y="1980843"/>
          <a:ext cx="2177572" cy="212559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solidFill>
                <a:schemeClr val="tx1"/>
              </a:solidFill>
              <a:latin typeface="Arial Narrow" pitchFamily="34" charset="0"/>
            </a:rPr>
            <a:t>It avoids misunderstandings and unintentional messages being conveyed </a:t>
          </a:r>
        </a:p>
      </dsp:txBody>
      <dsp:txXfrm>
        <a:off x="2090051" y="2292128"/>
        <a:ext cx="1539776" cy="1503020"/>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400" cy="49529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2"/>
            <a:ext cx="2946400" cy="495299"/>
          </a:xfrm>
          <a:prstGeom prst="rect">
            <a:avLst/>
          </a:prstGeom>
        </p:spPr>
        <p:txBody>
          <a:bodyPr vert="horz" lIns="91440" tIns="45720" rIns="91440" bIns="45720" rtlCol="0"/>
          <a:lstStyle>
            <a:lvl1pPr algn="r">
              <a:defRPr sz="1200"/>
            </a:lvl1pPr>
          </a:lstStyle>
          <a:p>
            <a:fld id="{B04655D3-B665-4045-B1E2-B735B92E7C41}" type="datetimeFigureOut">
              <a:rPr lang="en-GB" smtClean="0"/>
              <a:t>28/09/2020</a:t>
            </a:fld>
            <a:endParaRPr lang="en-GB"/>
          </a:p>
        </p:txBody>
      </p:sp>
      <p:sp>
        <p:nvSpPr>
          <p:cNvPr id="4" name="Footer Placeholder 3"/>
          <p:cNvSpPr>
            <a:spLocks noGrp="1"/>
          </p:cNvSpPr>
          <p:nvPr>
            <p:ph type="ftr" sz="quarter" idx="2"/>
          </p:nvPr>
        </p:nvSpPr>
        <p:spPr>
          <a:xfrm>
            <a:off x="1" y="9377366"/>
            <a:ext cx="2946400" cy="495299"/>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7366"/>
            <a:ext cx="2946400" cy="495299"/>
          </a:xfrm>
          <a:prstGeom prst="rect">
            <a:avLst/>
          </a:prstGeom>
        </p:spPr>
        <p:txBody>
          <a:bodyPr vert="horz" lIns="91440" tIns="45720" rIns="91440" bIns="45720" rtlCol="0" anchor="b"/>
          <a:lstStyle>
            <a:lvl1pPr algn="r">
              <a:defRPr sz="1200"/>
            </a:lvl1pPr>
          </a:lstStyle>
          <a:p>
            <a:fld id="{C3D38B98-5385-442C-B241-A85D322D7B87}" type="slidenum">
              <a:rPr lang="en-GB" smtClean="0"/>
              <a:t>‹#›</a:t>
            </a:fld>
            <a:endParaRPr lang="en-GB"/>
          </a:p>
        </p:txBody>
      </p:sp>
    </p:spTree>
    <p:extLst>
      <p:ext uri="{BB962C8B-B14F-4D97-AF65-F5344CB8AC3E}">
        <p14:creationId xmlns:p14="http://schemas.microsoft.com/office/powerpoint/2010/main" val="223700340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7D261-E666-4EE6-86E3-9C5F9141FA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F4690F-991B-4372-AB20-9BC3FEFA60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FDD1181-52AF-4826-8C07-95B937DA8988}"/>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5" name="Footer Placeholder 4">
            <a:extLst>
              <a:ext uri="{FF2B5EF4-FFF2-40B4-BE49-F238E27FC236}">
                <a16:creationId xmlns:a16="http://schemas.microsoft.com/office/drawing/2014/main" id="{89A30D8F-AED6-47FC-9328-6B75595122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F84AC8-96D1-4D60-8B78-DE344ADE5BF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914483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E29A5-BC4A-4995-974F-2F15D682EB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2C8593-DADA-4C65-ACEC-EAD77801F5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8E5C1D-B82B-4742-B8EE-4340A01CDFA4}"/>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5" name="Footer Placeholder 4">
            <a:extLst>
              <a:ext uri="{FF2B5EF4-FFF2-40B4-BE49-F238E27FC236}">
                <a16:creationId xmlns:a16="http://schemas.microsoft.com/office/drawing/2014/main" id="{6E318463-AF8A-4339-90B2-F12825CC32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5C7B2D-2EE4-4881-8A56-B14F51AB7FC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20193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AA3226-DBB6-400C-AC37-E04980DC39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C25A59-9BE4-4112-913D-5843505B78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2FB2D5-D2B6-40CC-9EFF-26BC43225268}"/>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5" name="Footer Placeholder 4">
            <a:extLst>
              <a:ext uri="{FF2B5EF4-FFF2-40B4-BE49-F238E27FC236}">
                <a16:creationId xmlns:a16="http://schemas.microsoft.com/office/drawing/2014/main" id="{B439E981-834E-4F98-B643-D0BC28F3B6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A50B99-4C7D-43BD-AB9C-DA554DCF600A}"/>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28533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C639B-330E-4525-AF42-34D675D361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B7CD82-12B5-4AA6-922B-59AA173935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D3C471-5543-42FE-B5B7-7F7425A84873}"/>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5" name="Footer Placeholder 4">
            <a:extLst>
              <a:ext uri="{FF2B5EF4-FFF2-40B4-BE49-F238E27FC236}">
                <a16:creationId xmlns:a16="http://schemas.microsoft.com/office/drawing/2014/main" id="{E43E0B3C-3739-4D19-9134-CB81BD98B3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FFA65B-A852-4CC9-B168-8683C96C787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493705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38320-7793-418E-ADC9-F2774DE625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95BA509-2D1D-4615-92AB-80607CA783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6F5C0F-E495-4222-BE43-9C9F092EDA6D}"/>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5" name="Footer Placeholder 4">
            <a:extLst>
              <a:ext uri="{FF2B5EF4-FFF2-40B4-BE49-F238E27FC236}">
                <a16:creationId xmlns:a16="http://schemas.microsoft.com/office/drawing/2014/main" id="{ED5722FC-AC55-45A0-9FC4-4FDAC6A93F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9A4AAE-23F6-4B87-B51D-36FA0FB099D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61271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F2B74-D6A6-45F7-8B24-E21C02DFC5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A4309F-BA25-4F0B-B81B-A3EACF4282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1406C24-8494-40CC-BD92-6446886EB0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06BCF5-6BE3-42AB-BB74-0B9F46B7E23B}"/>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6" name="Footer Placeholder 5">
            <a:extLst>
              <a:ext uri="{FF2B5EF4-FFF2-40B4-BE49-F238E27FC236}">
                <a16:creationId xmlns:a16="http://schemas.microsoft.com/office/drawing/2014/main" id="{47C9F073-C01B-4E09-A438-2EEC4E52B6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34AC78-B6A6-4C31-8C36-CF452C403813}"/>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690814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5FBEA-1EF0-4D99-8ACB-AE2FF30352F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2FD992-4FD3-45F2-8737-3E6A2896D2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900215-9425-4482-A98A-395BB9C0D1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B029D9-54FC-4222-A55C-44142BE8B0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937A7D-5E9F-4BBE-A554-5EAFB9C88F6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A764F4C-37F4-4529-8BAC-6D809DBDD150}"/>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8" name="Footer Placeholder 7">
            <a:extLst>
              <a:ext uri="{FF2B5EF4-FFF2-40B4-BE49-F238E27FC236}">
                <a16:creationId xmlns:a16="http://schemas.microsoft.com/office/drawing/2014/main" id="{690973BA-ADD8-4FD6-988B-D1B3CC44ED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F97EFF0-119D-4570-9DD6-E3A2AF58D410}"/>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9079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30D19-FF68-479F-A5AE-42E4C01171E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6CB0761-5021-4933-8FE3-9D699E937AF5}"/>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4" name="Footer Placeholder 3">
            <a:extLst>
              <a:ext uri="{FF2B5EF4-FFF2-40B4-BE49-F238E27FC236}">
                <a16:creationId xmlns:a16="http://schemas.microsoft.com/office/drawing/2014/main" id="{681AC6E7-D9EA-4DE8-9EE5-B2FCA770D95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F1BA0D2-3EA4-47AB-9769-C666C6BD6FD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48041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EA754F-9BC9-40E4-9FE6-FD88667F0A72}"/>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3" name="Footer Placeholder 2">
            <a:extLst>
              <a:ext uri="{FF2B5EF4-FFF2-40B4-BE49-F238E27FC236}">
                <a16:creationId xmlns:a16="http://schemas.microsoft.com/office/drawing/2014/main" id="{8868BBDC-1DF3-43E9-8A9D-B309BE6E737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5D5439-9101-45B9-8258-C9F5C4463E97}"/>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77404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92791-6CB1-4817-8D2C-90C030BD0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FCB460A-FA29-47FC-90FE-8FF2054D6B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4361C32-6EB9-42E8-8F76-A1E5D4BAEF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408C48-598A-41E1-A009-EECD8A168B6B}"/>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6" name="Footer Placeholder 5">
            <a:extLst>
              <a:ext uri="{FF2B5EF4-FFF2-40B4-BE49-F238E27FC236}">
                <a16:creationId xmlns:a16="http://schemas.microsoft.com/office/drawing/2014/main" id="{D82735D9-39B0-49AD-81FC-04315E5AC0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D3766BB-82E1-4871-988C-107A858580E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535713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462D5-07E9-48E9-8531-E9469ED5D4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27E3D-A716-4826-8E55-333E33CF08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01BAA29-A613-430D-A569-ED67C21094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980CBA-4206-4FF3-A737-1F6F98F06F8A}"/>
              </a:ext>
            </a:extLst>
          </p:cNvPr>
          <p:cNvSpPr>
            <a:spLocks noGrp="1"/>
          </p:cNvSpPr>
          <p:nvPr>
            <p:ph type="dt" sz="half" idx="10"/>
          </p:nvPr>
        </p:nvSpPr>
        <p:spPr/>
        <p:txBody>
          <a:bodyPr/>
          <a:lstStyle/>
          <a:p>
            <a:fld id="{C16931F5-C88B-4494-B599-1C805344F6BF}" type="datetimeFigureOut">
              <a:rPr lang="en-GB" smtClean="0"/>
              <a:t>28/09/2020</a:t>
            </a:fld>
            <a:endParaRPr lang="en-GB"/>
          </a:p>
        </p:txBody>
      </p:sp>
      <p:sp>
        <p:nvSpPr>
          <p:cNvPr id="6" name="Footer Placeholder 5">
            <a:extLst>
              <a:ext uri="{FF2B5EF4-FFF2-40B4-BE49-F238E27FC236}">
                <a16:creationId xmlns:a16="http://schemas.microsoft.com/office/drawing/2014/main" id="{02152AD8-7721-46A1-A121-DAA1383680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D8CEC9-EFBE-45B7-BBE2-C6D0EB6A0BF6}"/>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4210540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2B0D5F-5CD3-4A57-AD15-B0E2A9DDB6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E48FFA-C2FF-4932-9317-136BD9564A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A1B99D-AF14-4E0F-8B07-1FC8FBEF08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931F5-C88B-4494-B599-1C805344F6BF}" type="datetimeFigureOut">
              <a:rPr lang="en-GB" smtClean="0"/>
              <a:t>28/09/2020</a:t>
            </a:fld>
            <a:endParaRPr lang="en-GB"/>
          </a:p>
        </p:txBody>
      </p:sp>
      <p:sp>
        <p:nvSpPr>
          <p:cNvPr id="5" name="Footer Placeholder 4">
            <a:extLst>
              <a:ext uri="{FF2B5EF4-FFF2-40B4-BE49-F238E27FC236}">
                <a16:creationId xmlns:a16="http://schemas.microsoft.com/office/drawing/2014/main" id="{9B83FB4E-69D7-49D5-9734-B67EC459E9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6712E8D-99E7-4A14-87B5-722A879355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DE7EED-C459-43A4-BD1C-6D8D68E57EDF}" type="slidenum">
              <a:rPr lang="en-GB" smtClean="0"/>
              <a:t>‹#›</a:t>
            </a:fld>
            <a:endParaRPr lang="en-GB"/>
          </a:p>
        </p:txBody>
      </p:sp>
    </p:spTree>
    <p:extLst>
      <p:ext uri="{BB962C8B-B14F-4D97-AF65-F5344CB8AC3E}">
        <p14:creationId xmlns:p14="http://schemas.microsoft.com/office/powerpoint/2010/main" val="3623435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vTuQNWXEGV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dAlyfPyj99Q"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ww.youtube.com/watch?v=sgJ24hknbHs" TargetMode="External"/><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ZlBQxCzgRLw"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oWe_ogA5YCU"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dirty="0">
                <a:latin typeface="Aharoni" panose="02010803020104030203" pitchFamily="2" charset="-79"/>
                <a:cs typeface="Aharoni" panose="02010803020104030203" pitchFamily="2" charset="-79"/>
              </a:rPr>
              <a:t>	</a:t>
            </a: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Starter</a:t>
            </a:r>
          </a:p>
        </p:txBody>
      </p:sp>
      <p:sp>
        <p:nvSpPr>
          <p:cNvPr id="9" name="TextBox 8">
            <a:extLst>
              <a:ext uri="{FF2B5EF4-FFF2-40B4-BE49-F238E27FC236}">
                <a16:creationId xmlns:a16="http://schemas.microsoft.com/office/drawing/2014/main" id="{84B59543-8767-470A-8582-91DEDC1F20E1}"/>
              </a:ext>
            </a:extLst>
          </p:cNvPr>
          <p:cNvSpPr txBox="1"/>
          <p:nvPr/>
        </p:nvSpPr>
        <p:spPr>
          <a:xfrm>
            <a:off x="112294" y="567164"/>
            <a:ext cx="11855116" cy="707886"/>
          </a:xfrm>
          <a:prstGeom prst="rect">
            <a:avLst/>
          </a:prstGeom>
          <a:noFill/>
          <a:ln w="44450">
            <a:solidFill>
              <a:schemeClr val="bg1"/>
            </a:solidFill>
            <a:bevel/>
          </a:ln>
        </p:spPr>
        <p:txBody>
          <a:bodyPr wrap="square" rtlCol="0">
            <a:spAutoFit/>
          </a:bodyPr>
          <a:lstStyle/>
          <a:p>
            <a:pPr algn="ctr"/>
            <a:r>
              <a:rPr lang="en-GB" sz="4000" b="1" u="sng" dirty="0">
                <a:latin typeface="Arial Rounded MT Bold" panose="020F0704030504030204" pitchFamily="34" charset="0"/>
              </a:rPr>
              <a:t>Do it Now Activity</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694949" cy="3785652"/>
          </a:xfrm>
          <a:prstGeom prst="rect">
            <a:avLst/>
          </a:prstGeom>
          <a:solidFill>
            <a:schemeClr val="bg1"/>
          </a:solidFill>
          <a:ln w="44450">
            <a:solidFill>
              <a:schemeClr val="bg1"/>
            </a:solidFill>
          </a:ln>
        </p:spPr>
        <p:txBody>
          <a:bodyPr wrap="square" rtlCol="0">
            <a:spAutoFit/>
          </a:bodyPr>
          <a:lstStyle/>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808735"/>
          </a:xfrm>
          <a:prstGeom prst="rect">
            <a:avLst/>
          </a:prstGeom>
          <a:solidFill>
            <a:schemeClr val="bg1"/>
          </a:solidFill>
          <a:ln w="44450">
            <a:solidFill>
              <a:schemeClr val="bg1"/>
            </a:solidFill>
          </a:ln>
        </p:spPr>
        <p:txBody>
          <a:bodyPr wrap="square" rtlCol="0">
            <a:spAutoFit/>
          </a:bodyPr>
          <a:lstStyle/>
          <a:p>
            <a:pPr algn="ctr"/>
            <a:endParaRPr lang="en-GB" sz="1050" b="1" dirty="0">
              <a:solidFill>
                <a:srgbClr val="FF0000"/>
              </a:solidFill>
              <a:latin typeface="Arial Rounded MT Bold" panose="020F0704030504030204" pitchFamily="34" charset="0"/>
            </a:endParaRPr>
          </a:p>
          <a:p>
            <a:pPr algn="ctr"/>
            <a:r>
              <a:rPr lang="en-GB" sz="3200" b="1" dirty="0">
                <a:solidFill>
                  <a:srgbClr val="FF0000"/>
                </a:solidFill>
                <a:latin typeface="Arial Rounded MT Bold" panose="020F0704030504030204" pitchFamily="34" charset="0"/>
              </a:rPr>
              <a:t>What are the environmental factors that affect communication? (5)</a:t>
            </a:r>
          </a:p>
          <a:p>
            <a:pPr algn="ctr"/>
            <a:endParaRPr lang="en-GB" sz="3200" b="1" dirty="0">
              <a:solidFill>
                <a:srgbClr val="FF0000"/>
              </a:solidFill>
              <a:latin typeface="Arial Rounded MT Bold" panose="020F0704030504030204" pitchFamily="34" charset="0"/>
            </a:endParaRPr>
          </a:p>
          <a:p>
            <a:pPr algn="ctr"/>
            <a:r>
              <a:rPr lang="en-GB" sz="3200" b="1" dirty="0">
                <a:solidFill>
                  <a:srgbClr val="FF0000"/>
                </a:solidFill>
                <a:latin typeface="Arial Rounded MT Bold" panose="020F0704030504030204" pitchFamily="34" charset="0"/>
              </a:rPr>
              <a:t>What are the interpersonal factors? (5)</a:t>
            </a: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b="1" dirty="0">
              <a:solidFill>
                <a:srgbClr val="FF0000"/>
              </a:solidFill>
              <a:latin typeface="Arial Rounded MT Bold" panose="020F0704030504030204" pitchFamily="34" charset="0"/>
            </a:endParaRP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28 September 2020</a:t>
            </a:fld>
            <a:endParaRPr lang="en-GB" sz="2800" b="1" dirty="0">
              <a:latin typeface="Arial Rounded MT Bold" panose="020F0704030504030204" pitchFamily="34" charset="0"/>
            </a:endParaRPr>
          </a:p>
        </p:txBody>
      </p:sp>
      <p:pic>
        <p:nvPicPr>
          <p:cNvPr id="3" name="Picture 2"/>
          <p:cNvPicPr>
            <a:picLocks noChangeAspect="1"/>
          </p:cNvPicPr>
          <p:nvPr/>
        </p:nvPicPr>
        <p:blipFill rotWithShape="1">
          <a:blip r:embed="rId2"/>
          <a:srcRect l="7302" t="8453" r="15673" b="13372"/>
          <a:stretch/>
        </p:blipFill>
        <p:spPr>
          <a:xfrm>
            <a:off x="955833" y="2635729"/>
            <a:ext cx="3414312" cy="2836506"/>
          </a:xfrm>
          <a:prstGeom prst="rect">
            <a:avLst/>
          </a:prstGeom>
        </p:spPr>
      </p:pic>
      <p:sp>
        <p:nvSpPr>
          <p:cNvPr id="12" name="TextBox 11">
            <a:extLst>
              <a:ext uri="{FF2B5EF4-FFF2-40B4-BE49-F238E27FC236}">
                <a16:creationId xmlns:a16="http://schemas.microsoft.com/office/drawing/2014/main" id="{B1A62A8A-BE73-4A2D-99CA-A632E976F3FF}"/>
              </a:ext>
            </a:extLst>
          </p:cNvPr>
          <p:cNvSpPr txBox="1"/>
          <p:nvPr/>
        </p:nvSpPr>
        <p:spPr>
          <a:xfrm>
            <a:off x="6272462" y="1976490"/>
            <a:ext cx="5694948" cy="4154984"/>
          </a:xfrm>
          <a:prstGeom prst="rect">
            <a:avLst/>
          </a:prstGeom>
          <a:solidFill>
            <a:schemeClr val="bg1"/>
          </a:solidFill>
          <a:ln w="44450">
            <a:solidFill>
              <a:schemeClr val="bg1"/>
            </a:solidFill>
          </a:ln>
        </p:spPr>
        <p:txBody>
          <a:bodyPr wrap="square" rtlCol="0">
            <a:spAutoFit/>
          </a:bodyPr>
          <a:lstStyle/>
          <a:p>
            <a:pPr algn="ctr" rtl="0" fontAlgn="base"/>
            <a:r>
              <a:rPr lang="en-GB" sz="2400" b="1" i="0" u="none" strike="noStrike" dirty="0">
                <a:solidFill>
                  <a:srgbClr val="000000"/>
                </a:solidFill>
                <a:effectLst/>
              </a:rPr>
              <a:t>heating </a:t>
            </a:r>
            <a:r>
              <a:rPr lang="en-US" sz="2400" b="0" i="0" dirty="0">
                <a:solidFill>
                  <a:srgbClr val="000000"/>
                </a:solidFill>
                <a:effectLst/>
              </a:rPr>
              <a:t>​</a:t>
            </a:r>
          </a:p>
          <a:p>
            <a:pPr algn="ctr" rtl="0" fontAlgn="base"/>
            <a:r>
              <a:rPr lang="en-GB" sz="2400" b="1" i="0" u="none" strike="noStrike" dirty="0">
                <a:solidFill>
                  <a:srgbClr val="000000"/>
                </a:solidFill>
                <a:effectLst/>
              </a:rPr>
              <a:t>ventilation </a:t>
            </a:r>
            <a:r>
              <a:rPr lang="en-US" sz="2400" b="0" i="0" dirty="0">
                <a:solidFill>
                  <a:srgbClr val="000000"/>
                </a:solidFill>
                <a:effectLst/>
              </a:rPr>
              <a:t>​</a:t>
            </a:r>
          </a:p>
          <a:p>
            <a:pPr algn="ctr" rtl="0" fontAlgn="base"/>
            <a:r>
              <a:rPr lang="en-GB" sz="2400" b="1" i="0" u="none" strike="noStrike" dirty="0">
                <a:solidFill>
                  <a:srgbClr val="000000"/>
                </a:solidFill>
                <a:effectLst/>
              </a:rPr>
              <a:t>room layout </a:t>
            </a:r>
            <a:r>
              <a:rPr lang="en-US" sz="2400" b="0" i="0" dirty="0">
                <a:solidFill>
                  <a:srgbClr val="000000"/>
                </a:solidFill>
                <a:effectLst/>
              </a:rPr>
              <a:t>​</a:t>
            </a:r>
          </a:p>
          <a:p>
            <a:pPr algn="ctr" rtl="0" fontAlgn="base"/>
            <a:r>
              <a:rPr lang="en-GB" sz="2400" b="1" i="0" u="none" strike="noStrike" dirty="0">
                <a:solidFill>
                  <a:srgbClr val="000000"/>
                </a:solidFill>
                <a:effectLst/>
              </a:rPr>
              <a:t>lighting </a:t>
            </a:r>
            <a:r>
              <a:rPr lang="en-US" sz="2400" b="0" i="0" dirty="0">
                <a:solidFill>
                  <a:srgbClr val="000000"/>
                </a:solidFill>
                <a:effectLst/>
              </a:rPr>
              <a:t>​</a:t>
            </a:r>
          </a:p>
          <a:p>
            <a:pPr algn="ctr" rtl="0" fontAlgn="base"/>
            <a:r>
              <a:rPr lang="en-GB" sz="2400" b="1" dirty="0">
                <a:solidFill>
                  <a:srgbClr val="000000"/>
                </a:solidFill>
              </a:rPr>
              <a:t>n</a:t>
            </a:r>
            <a:r>
              <a:rPr lang="en-GB" sz="2400" b="1" i="0" u="none" strike="noStrike" dirty="0">
                <a:solidFill>
                  <a:srgbClr val="000000"/>
                </a:solidFill>
                <a:effectLst/>
              </a:rPr>
              <a:t>oise</a:t>
            </a:r>
          </a:p>
          <a:p>
            <a:pPr algn="ctr" rtl="0" fontAlgn="base"/>
            <a:endParaRPr lang="en-GB" sz="2400" b="1" i="0" u="none" strike="noStrike" dirty="0">
              <a:solidFill>
                <a:srgbClr val="000000"/>
              </a:solidFill>
              <a:effectLst/>
            </a:endParaRPr>
          </a:p>
          <a:p>
            <a:pPr algn="ctr" rtl="0" fontAlgn="base"/>
            <a:r>
              <a:rPr lang="en-GB" sz="2400" b="1" dirty="0">
                <a:solidFill>
                  <a:srgbClr val="000000"/>
                </a:solidFill>
              </a:rPr>
              <a:t>r</a:t>
            </a:r>
            <a:r>
              <a:rPr lang="en-GB" sz="2400" b="1" i="0" dirty="0">
                <a:solidFill>
                  <a:srgbClr val="000000"/>
                </a:solidFill>
                <a:effectLst/>
              </a:rPr>
              <a:t>elationships</a:t>
            </a:r>
          </a:p>
          <a:p>
            <a:pPr algn="ctr" rtl="0" fontAlgn="base"/>
            <a:r>
              <a:rPr lang="en-GB" sz="2400" b="1" i="0" dirty="0">
                <a:solidFill>
                  <a:srgbClr val="000000"/>
                </a:solidFill>
                <a:effectLst/>
              </a:rPr>
              <a:t>personal space</a:t>
            </a:r>
          </a:p>
          <a:p>
            <a:pPr algn="ctr" rtl="0" fontAlgn="base"/>
            <a:r>
              <a:rPr lang="en-GB" sz="2400" b="1" i="0" dirty="0">
                <a:solidFill>
                  <a:srgbClr val="000000"/>
                </a:solidFill>
                <a:effectLst/>
              </a:rPr>
              <a:t>respecting differences in culture</a:t>
            </a:r>
          </a:p>
          <a:p>
            <a:pPr algn="ctr" rtl="0" fontAlgn="base"/>
            <a:r>
              <a:rPr lang="en-GB" sz="2400" b="1" i="0" dirty="0">
                <a:solidFill>
                  <a:srgbClr val="000000"/>
                </a:solidFill>
                <a:effectLst/>
              </a:rPr>
              <a:t>body language </a:t>
            </a:r>
          </a:p>
          <a:p>
            <a:pPr algn="ctr" rtl="0" fontAlgn="base"/>
            <a:r>
              <a:rPr lang="en-GB" sz="2400" b="1" i="0" dirty="0">
                <a:solidFill>
                  <a:srgbClr val="000000"/>
                </a:solidFill>
                <a:effectLst/>
              </a:rPr>
              <a:t>active listening</a:t>
            </a:r>
          </a:p>
        </p:txBody>
      </p:sp>
    </p:spTree>
    <p:extLst>
      <p:ext uri="{BB962C8B-B14F-4D97-AF65-F5344CB8AC3E}">
        <p14:creationId xmlns:p14="http://schemas.microsoft.com/office/powerpoint/2010/main" val="395223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2134D-F3A5-4C26-A93C-5227B43CC10B}"/>
              </a:ext>
            </a:extLst>
          </p:cNvPr>
          <p:cNvSpPr txBox="1">
            <a:spLocks/>
          </p:cNvSpPr>
          <p:nvPr/>
        </p:nvSpPr>
        <p:spPr>
          <a:xfrm>
            <a:off x="4941115" y="2817144"/>
            <a:ext cx="2860020" cy="93472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t>Interpersonal factors</a:t>
            </a:r>
          </a:p>
        </p:txBody>
      </p:sp>
      <p:sp>
        <p:nvSpPr>
          <p:cNvPr id="4" name="Speech Bubble: Rectangle with Corners Rounded 3">
            <a:extLst>
              <a:ext uri="{FF2B5EF4-FFF2-40B4-BE49-F238E27FC236}">
                <a16:creationId xmlns:a16="http://schemas.microsoft.com/office/drawing/2014/main" id="{C3FF953F-A68D-4E51-BC70-4C127E13AFB3}"/>
              </a:ext>
            </a:extLst>
          </p:cNvPr>
          <p:cNvSpPr/>
          <p:nvPr/>
        </p:nvSpPr>
        <p:spPr>
          <a:xfrm>
            <a:off x="8204433" y="159391"/>
            <a:ext cx="3657602" cy="3003259"/>
          </a:xfrm>
          <a:prstGeom prst="wedgeRoundRectCallout">
            <a:avLst>
              <a:gd name="adj1" fmla="val -73647"/>
              <a:gd name="adj2" fmla="val 4295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US" dirty="0">
                <a:solidFill>
                  <a:schemeClr val="tx1"/>
                </a:solidFill>
              </a:rPr>
              <a:t>Respecting differences in culture</a:t>
            </a:r>
          </a:p>
          <a:p>
            <a:pPr algn="ctr"/>
            <a:endParaRPr lang="en-GB" dirty="0">
              <a:solidFill>
                <a:schemeClr val="tx1"/>
              </a:solidFill>
            </a:endParaRPr>
          </a:p>
          <a:p>
            <a:r>
              <a:rPr lang="en-GB" sz="1600" dirty="0">
                <a:solidFill>
                  <a:schemeClr val="tx1"/>
                </a:solidFill>
              </a:rPr>
              <a:t>This helps </a:t>
            </a:r>
            <a:r>
              <a:rPr lang="en-GB" sz="1600">
                <a:solidFill>
                  <a:schemeClr val="tx1"/>
                </a:solidFill>
              </a:rPr>
              <a:t>communication </a:t>
            </a:r>
            <a:r>
              <a:rPr lang="en-GB" sz="1600" dirty="0">
                <a:solidFill>
                  <a:schemeClr val="tx1"/>
                </a:solidFill>
              </a:rPr>
              <a:t>because</a:t>
            </a:r>
            <a:endParaRPr lang="en-GB" sz="1600">
              <a:solidFill>
                <a:schemeClr val="tx1"/>
              </a:solidFill>
              <a:cs typeface="Calibri"/>
            </a:endParaRP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r>
              <a:rPr lang="en-GB" sz="1600" dirty="0">
                <a:solidFill>
                  <a:schemeClr val="tx1"/>
                </a:solidFill>
              </a:rPr>
              <a:t>People</a:t>
            </a:r>
            <a:r>
              <a:rPr lang="en-GB" sz="1600">
                <a:solidFill>
                  <a:schemeClr val="tx1"/>
                </a:solidFill>
              </a:rPr>
              <a:t> will</a:t>
            </a:r>
            <a:r>
              <a:rPr lang="en-GB" sz="1600" dirty="0">
                <a:solidFill>
                  <a:schemeClr val="tx1"/>
                </a:solidFill>
              </a:rPr>
              <a:t> feel</a:t>
            </a:r>
            <a:endParaRPr lang="en-GB" sz="1600">
              <a:solidFill>
                <a:schemeClr val="tx1"/>
              </a:solidFill>
              <a:cs typeface="Calibri"/>
            </a:endParaRPr>
          </a:p>
          <a:p>
            <a:pPr algn="ctr"/>
            <a:endParaRPr lang="en-GB" dirty="0">
              <a:solidFill>
                <a:schemeClr val="tx1"/>
              </a:solidFill>
            </a:endParaRPr>
          </a:p>
        </p:txBody>
      </p:sp>
      <p:sp>
        <p:nvSpPr>
          <p:cNvPr id="5" name="Speech Bubble: Rectangle with Corners Rounded 4">
            <a:extLst>
              <a:ext uri="{FF2B5EF4-FFF2-40B4-BE49-F238E27FC236}">
                <a16:creationId xmlns:a16="http://schemas.microsoft.com/office/drawing/2014/main" id="{1D32A424-4287-4934-819A-9EA037A51E04}"/>
              </a:ext>
            </a:extLst>
          </p:cNvPr>
          <p:cNvSpPr/>
          <p:nvPr/>
        </p:nvSpPr>
        <p:spPr>
          <a:xfrm>
            <a:off x="7281644" y="3263316"/>
            <a:ext cx="4580389" cy="3268161"/>
          </a:xfrm>
          <a:prstGeom prst="wedgeRoundRectCallout">
            <a:avLst>
              <a:gd name="adj1" fmla="val -65825"/>
              <a:gd name="adj2" fmla="val -3990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US" dirty="0">
                <a:solidFill>
                  <a:schemeClr val="tx1"/>
                </a:solidFill>
              </a:rPr>
              <a:t>Relationships</a:t>
            </a:r>
          </a:p>
          <a:p>
            <a:pPr algn="ctr"/>
            <a:endParaRPr lang="en-GB" dirty="0">
              <a:solidFill>
                <a:schemeClr val="tx1"/>
              </a:solidFill>
            </a:endParaRPr>
          </a:p>
          <a:p>
            <a:r>
              <a:rPr lang="en-GB" sz="1600">
                <a:solidFill>
                  <a:schemeClr val="tx1"/>
                </a:solidFill>
              </a:rPr>
              <a:t>Building relationships </a:t>
            </a:r>
            <a:r>
              <a:rPr lang="en-GB" sz="1600" dirty="0">
                <a:solidFill>
                  <a:schemeClr val="tx1"/>
                </a:solidFill>
              </a:rPr>
              <a:t>helps because</a:t>
            </a:r>
            <a:endParaRPr lang="en-GB" sz="1600">
              <a:solidFill>
                <a:schemeClr val="tx1"/>
              </a:solidFill>
              <a:cs typeface="Calibri"/>
            </a:endParaRP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r>
              <a:rPr lang="en-GB" sz="1600" dirty="0">
                <a:solidFill>
                  <a:schemeClr val="tx1"/>
                </a:solidFill>
              </a:rPr>
              <a:t>People feel</a:t>
            </a:r>
            <a:r>
              <a:rPr lang="en-GB" sz="1600">
                <a:solidFill>
                  <a:schemeClr val="tx1"/>
                </a:solidFill>
              </a:rPr>
              <a:t> </a:t>
            </a:r>
            <a:endParaRPr lang="en-GB" sz="1600">
              <a:solidFill>
                <a:schemeClr val="tx1"/>
              </a:solidFill>
              <a:cs typeface="Calibri"/>
            </a:endParaRPr>
          </a:p>
          <a:p>
            <a:pPr algn="ctr"/>
            <a:endParaRPr lang="en-GB" dirty="0">
              <a:solidFill>
                <a:schemeClr val="tx1"/>
              </a:solidFill>
            </a:endParaRPr>
          </a:p>
        </p:txBody>
      </p:sp>
      <p:sp>
        <p:nvSpPr>
          <p:cNvPr id="6" name="Speech Bubble: Rectangle with Corners Rounded 5">
            <a:extLst>
              <a:ext uri="{FF2B5EF4-FFF2-40B4-BE49-F238E27FC236}">
                <a16:creationId xmlns:a16="http://schemas.microsoft.com/office/drawing/2014/main" id="{8B009206-A7D5-4CD6-9A8A-0526F4907DD5}"/>
              </a:ext>
            </a:extLst>
          </p:cNvPr>
          <p:cNvSpPr/>
          <p:nvPr/>
        </p:nvSpPr>
        <p:spPr>
          <a:xfrm>
            <a:off x="192321" y="3800213"/>
            <a:ext cx="6065866" cy="2731265"/>
          </a:xfrm>
          <a:prstGeom prst="wedgeRoundRectCallout">
            <a:avLst>
              <a:gd name="adj1" fmla="val 42127"/>
              <a:gd name="adj2" fmla="val -69832"/>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GB" dirty="0">
                <a:solidFill>
                  <a:schemeClr val="tx1"/>
                </a:solidFill>
              </a:rPr>
              <a:t>Body language</a:t>
            </a:r>
          </a:p>
          <a:p>
            <a:pPr algn="ctr"/>
            <a:r>
              <a:rPr lang="en-GB" dirty="0">
                <a:solidFill>
                  <a:schemeClr val="tx1"/>
                </a:solidFill>
              </a:rPr>
              <a:t> </a:t>
            </a:r>
          </a:p>
          <a:p>
            <a:r>
              <a:rPr lang="en-GB" sz="1600" dirty="0">
                <a:solidFill>
                  <a:schemeClr val="tx1"/>
                </a:solidFill>
              </a:rPr>
              <a:t>This helps because</a:t>
            </a: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r>
              <a:rPr lang="en-GB" sz="1600">
                <a:solidFill>
                  <a:schemeClr val="tx1"/>
                </a:solidFill>
              </a:rPr>
              <a:t>Give an example of using body language</a:t>
            </a:r>
            <a:endParaRPr lang="en-GB" sz="1600">
              <a:solidFill>
                <a:schemeClr val="tx1"/>
              </a:solidFill>
              <a:cs typeface="Calibri"/>
            </a:endParaRPr>
          </a:p>
          <a:p>
            <a:pPr algn="ctr"/>
            <a:endParaRPr lang="en-GB" dirty="0">
              <a:solidFill>
                <a:schemeClr val="tx1"/>
              </a:solidFill>
            </a:endParaRPr>
          </a:p>
        </p:txBody>
      </p:sp>
      <p:sp>
        <p:nvSpPr>
          <p:cNvPr id="7" name="Speech Bubble: Rectangle with Corners Rounded 6">
            <a:extLst>
              <a:ext uri="{FF2B5EF4-FFF2-40B4-BE49-F238E27FC236}">
                <a16:creationId xmlns:a16="http://schemas.microsoft.com/office/drawing/2014/main" id="{B35815FC-0FF1-41EE-850C-F4697E4B9691}"/>
              </a:ext>
            </a:extLst>
          </p:cNvPr>
          <p:cNvSpPr/>
          <p:nvPr/>
        </p:nvSpPr>
        <p:spPr>
          <a:xfrm>
            <a:off x="192320" y="159390"/>
            <a:ext cx="3549170" cy="3514987"/>
          </a:xfrm>
          <a:prstGeom prst="wedgeRoundRectCallout">
            <a:avLst>
              <a:gd name="adj1" fmla="val 96037"/>
              <a:gd name="adj2" fmla="val 3141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GB" dirty="0">
                <a:solidFill>
                  <a:schemeClr val="tx1"/>
                </a:solidFill>
              </a:rPr>
              <a:t>Active listening</a:t>
            </a:r>
          </a:p>
          <a:p>
            <a:pPr algn="ctr"/>
            <a:endParaRPr lang="en-GB" dirty="0">
              <a:solidFill>
                <a:schemeClr val="tx1"/>
              </a:solidFill>
            </a:endParaRPr>
          </a:p>
          <a:p>
            <a:r>
              <a:rPr lang="en-GB" sz="1600">
                <a:solidFill>
                  <a:schemeClr val="tx1"/>
                </a:solidFill>
                <a:cs typeface="Calibri"/>
              </a:rPr>
              <a:t>This is</a:t>
            </a:r>
            <a:endParaRPr lang="en-GB" sz="1600" dirty="0">
              <a:solidFill>
                <a:schemeClr val="tx1"/>
              </a:solidFill>
            </a:endParaRPr>
          </a:p>
          <a:p>
            <a:endParaRPr lang="en-GB" sz="1600" dirty="0">
              <a:solidFill>
                <a:schemeClr val="tx1"/>
              </a:solidFill>
              <a:cs typeface="Calibri"/>
            </a:endParaRPr>
          </a:p>
          <a:p>
            <a:endParaRPr lang="en-GB" sz="1600" dirty="0">
              <a:solidFill>
                <a:schemeClr val="tx1"/>
              </a:solidFill>
            </a:endParaRPr>
          </a:p>
          <a:p>
            <a:r>
              <a:rPr lang="en-GB" sz="1600">
                <a:solidFill>
                  <a:schemeClr val="tx1"/>
                </a:solidFill>
              </a:rPr>
              <a:t>This </a:t>
            </a:r>
            <a:r>
              <a:rPr lang="en-GB" sz="1600" dirty="0">
                <a:solidFill>
                  <a:schemeClr val="tx1"/>
                </a:solidFill>
              </a:rPr>
              <a:t>helps because</a:t>
            </a:r>
            <a:endParaRPr lang="en-GB">
              <a:solidFill>
                <a:schemeClr val="tx1"/>
              </a:solidFill>
              <a:cs typeface="Calibri"/>
            </a:endParaRP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r>
              <a:rPr lang="en-GB" sz="1600" dirty="0">
                <a:solidFill>
                  <a:schemeClr val="tx1"/>
                </a:solidFill>
              </a:rPr>
              <a:t>People feel</a:t>
            </a:r>
          </a:p>
        </p:txBody>
      </p:sp>
      <p:sp>
        <p:nvSpPr>
          <p:cNvPr id="9" name="Speech Bubble: Rectangle with Corners Rounded 8">
            <a:extLst>
              <a:ext uri="{FF2B5EF4-FFF2-40B4-BE49-F238E27FC236}">
                <a16:creationId xmlns:a16="http://schemas.microsoft.com/office/drawing/2014/main" id="{227709B7-FED3-4737-95A5-55B2A7E584BD}"/>
              </a:ext>
            </a:extLst>
          </p:cNvPr>
          <p:cNvSpPr/>
          <p:nvPr/>
        </p:nvSpPr>
        <p:spPr>
          <a:xfrm>
            <a:off x="4143533" y="174612"/>
            <a:ext cx="3657602" cy="2191084"/>
          </a:xfrm>
          <a:prstGeom prst="wedgeRoundRectCallout">
            <a:avLst>
              <a:gd name="adj1" fmla="val 6169"/>
              <a:gd name="adj2" fmla="val 73651"/>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US" dirty="0">
                <a:solidFill>
                  <a:schemeClr val="tx1"/>
                </a:solidFill>
              </a:rPr>
              <a:t>Personal space</a:t>
            </a:r>
          </a:p>
          <a:p>
            <a:pPr algn="ctr"/>
            <a:endParaRPr lang="en-GB" dirty="0">
              <a:solidFill>
                <a:schemeClr val="tx1"/>
              </a:solidFill>
            </a:endParaRPr>
          </a:p>
          <a:p>
            <a:r>
              <a:rPr lang="en-GB" sz="1600" dirty="0">
                <a:solidFill>
                  <a:schemeClr val="tx1"/>
                </a:solidFill>
              </a:rPr>
              <a:t>This </a:t>
            </a:r>
            <a:r>
              <a:rPr lang="en-GB" sz="1600">
                <a:solidFill>
                  <a:schemeClr val="tx1"/>
                </a:solidFill>
              </a:rPr>
              <a:t>needs to be considered</a:t>
            </a:r>
            <a:r>
              <a:rPr lang="en-GB" sz="1600" dirty="0">
                <a:solidFill>
                  <a:schemeClr val="tx1"/>
                </a:solidFill>
              </a:rPr>
              <a:t> because</a:t>
            </a:r>
            <a:endParaRPr lang="en-GB" sz="1600">
              <a:solidFill>
                <a:schemeClr val="tx1"/>
              </a:solidFill>
              <a:cs typeface="Calibri"/>
            </a:endParaRPr>
          </a:p>
          <a:p>
            <a:endParaRPr lang="en-GB" sz="1600" dirty="0">
              <a:solidFill>
                <a:schemeClr val="tx1"/>
              </a:solidFill>
            </a:endParaRPr>
          </a:p>
          <a:p>
            <a:endParaRPr lang="en-GB" sz="1600" dirty="0">
              <a:solidFill>
                <a:schemeClr val="tx1"/>
              </a:solidFill>
            </a:endParaRPr>
          </a:p>
          <a:p>
            <a:r>
              <a:rPr lang="en-GB" sz="1600" dirty="0">
                <a:solidFill>
                  <a:schemeClr val="tx1"/>
                </a:solidFill>
              </a:rPr>
              <a:t>People feel</a:t>
            </a:r>
          </a:p>
          <a:p>
            <a:pPr algn="ctr"/>
            <a:endParaRPr lang="en-GB" dirty="0">
              <a:solidFill>
                <a:schemeClr val="tx1"/>
              </a:solidFill>
            </a:endParaRPr>
          </a:p>
        </p:txBody>
      </p:sp>
    </p:spTree>
    <p:extLst>
      <p:ext uri="{BB962C8B-B14F-4D97-AF65-F5344CB8AC3E}">
        <p14:creationId xmlns:p14="http://schemas.microsoft.com/office/powerpoint/2010/main" val="1966423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6448926"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6272463" y="6457890"/>
            <a:ext cx="5919537" cy="400110"/>
          </a:xfrm>
          <a:prstGeom prst="rect">
            <a:avLst/>
          </a:prstGeom>
          <a:solidFill>
            <a:schemeClr val="bg1"/>
          </a:solidFill>
          <a:ln>
            <a:solidFill>
              <a:schemeClr val="bg1"/>
            </a:solidFill>
          </a:ln>
        </p:spPr>
        <p:txBody>
          <a:bodyPr wrap="square" rtlCol="0">
            <a:spAutoFit/>
          </a:bodyPr>
          <a:lstStyle/>
          <a:p>
            <a:pPr algn="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RO22 -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720308"/>
            <a:ext cx="10175933" cy="400110"/>
          </a:xfrm>
          <a:prstGeom prst="rect">
            <a:avLst/>
          </a:prstGeom>
          <a:solidFill>
            <a:schemeClr val="bg1"/>
          </a:solidFill>
          <a:ln>
            <a:solidFill>
              <a:schemeClr val="bg1"/>
            </a:solidFill>
          </a:ln>
        </p:spPr>
        <p:txBody>
          <a:bodyPr wrap="square" rtlCol="0">
            <a:spAutoFit/>
          </a:bodyPr>
          <a:lstStyle/>
          <a:p>
            <a:pPr algn="ctr"/>
            <a:r>
              <a:rPr lang="en-GB" sz="2000" b="1" dirty="0"/>
              <a:t>Communicating and working with individuals in health, social care and early years’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7" y="1335240"/>
            <a:ext cx="10175933" cy="830997"/>
          </a:xfrm>
          <a:prstGeom prst="rect">
            <a:avLst/>
          </a:prstGeom>
          <a:noFill/>
          <a:ln w="44450">
            <a:solidFill>
              <a:schemeClr val="bg1"/>
            </a:solidFill>
            <a:bevel/>
          </a:ln>
        </p:spPr>
        <p:txBody>
          <a:bodyPr wrap="square" rtlCol="0">
            <a:spAutoFit/>
          </a:bodyPr>
          <a:lstStyle/>
          <a:p>
            <a:pPr algn="ctr"/>
            <a:r>
              <a:rPr lang="en-GB" sz="2000" b="1" u="sng" dirty="0"/>
              <a:t>Lesson title</a:t>
            </a:r>
          </a:p>
          <a:p>
            <a:pPr algn="ctr"/>
            <a:r>
              <a:rPr lang="en-GB" sz="2800" b="1" i="0" dirty="0">
                <a:solidFill>
                  <a:srgbClr val="000000"/>
                </a:solidFill>
                <a:effectLst/>
              </a:rPr>
              <a:t>Factors that positively influence communication </a:t>
            </a:r>
            <a:endParaRPr lang="en-GB" sz="3200" b="1" u="sng" dirty="0"/>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27037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3" y="227037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72463" y="2802215"/>
            <a:ext cx="5694948" cy="2677656"/>
          </a:xfrm>
          <a:prstGeom prst="rect">
            <a:avLst/>
          </a:prstGeom>
          <a:solidFill>
            <a:srgbClr val="FF0000"/>
          </a:solidFill>
          <a:ln w="44450">
            <a:solidFill>
              <a:schemeClr val="bg1"/>
            </a:solidFill>
          </a:ln>
        </p:spPr>
        <p:txBody>
          <a:bodyPr wrap="square" rtlCol="0">
            <a:spAutoFit/>
          </a:bodyPr>
          <a:lstStyle/>
          <a:p>
            <a:r>
              <a:rPr lang="en-GB" sz="2400" b="1" i="0" dirty="0">
                <a:solidFill>
                  <a:srgbClr val="000000"/>
                </a:solidFill>
                <a:effectLst/>
                <a:latin typeface="Calibri" panose="020F0502020204030204" pitchFamily="34" charset="0"/>
              </a:rPr>
              <a:t>How effective communication is influenced by interpersonal factors:</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relationships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personal space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respecting differences in culture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body language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active listening</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12295" y="2825085"/>
            <a:ext cx="5737332" cy="2616101"/>
          </a:xfrm>
          <a:prstGeom prst="rect">
            <a:avLst/>
          </a:prstGeom>
          <a:noFill/>
          <a:ln w="44450">
            <a:solidFill>
              <a:schemeClr val="bg1"/>
            </a:solidFill>
          </a:ln>
        </p:spPr>
        <p:txBody>
          <a:bodyPr wrap="square" rtlCol="0">
            <a:spAutoFit/>
          </a:bodyPr>
          <a:lstStyle/>
          <a:p>
            <a:endParaRPr lang="en-GB" sz="2400" b="1" i="0" dirty="0">
              <a:solidFill>
                <a:srgbClr val="000000"/>
              </a:solidFill>
              <a:effectLst/>
              <a:latin typeface="Calibri" panose="020F0502020204030204" pitchFamily="34" charset="0"/>
            </a:endParaRPr>
          </a:p>
          <a:p>
            <a:r>
              <a:rPr lang="en-GB" sz="2400" b="1" i="0" dirty="0">
                <a:solidFill>
                  <a:srgbClr val="000000"/>
                </a:solidFill>
                <a:effectLst/>
                <a:latin typeface="Calibri" panose="020F0502020204030204" pitchFamily="34" charset="0"/>
              </a:rPr>
              <a:t>Understand and describe how interpersonal factors can positively influence communication </a:t>
            </a:r>
          </a:p>
          <a:p>
            <a:endParaRPr lang="en-GB" sz="2400" dirty="0">
              <a:solidFill>
                <a:srgbClr val="000000"/>
              </a:solidFill>
              <a:latin typeface="Calibri" panose="020F0502020204030204" pitchFamily="34" charset="0"/>
            </a:endParaRPr>
          </a:p>
          <a:p>
            <a:endParaRPr lang="en-GB" sz="2400" b="1" dirty="0">
              <a:solidFill>
                <a:srgbClr val="000000"/>
              </a:solidFill>
              <a:latin typeface="Calibri" panose="020F0502020204030204" pitchFamily="34" charset="0"/>
            </a:endParaRPr>
          </a:p>
          <a:p>
            <a:endParaRPr lang="en-GB" sz="2000" b="1" dirty="0">
              <a:latin typeface="Arial Rounded MT Bold" panose="020F0704030504030204" pitchFamily="34" charset="0"/>
            </a:endParaRPr>
          </a:p>
        </p:txBody>
      </p:sp>
      <p:pic>
        <p:nvPicPr>
          <p:cNvPr id="19" name="Picture 18" descr="A close up of a sign&#10;&#10;Description automatically generated">
            <a:extLst>
              <a:ext uri="{FF2B5EF4-FFF2-40B4-BE49-F238E27FC236}">
                <a16:creationId xmlns:a16="http://schemas.microsoft.com/office/drawing/2014/main" id="{6B1CBB45-5CE9-4B55-8B9E-EE17423DBE0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4889" b="93778" l="5333" r="96000">
                        <a14:foregroundMark x1="32889" y1="8444" x2="32889" y2="8444"/>
                        <a14:foregroundMark x1="33778" y1="5333" x2="33778" y2="5333"/>
                        <a14:foregroundMark x1="71556" y1="7111" x2="71556" y2="7111"/>
                        <a14:foregroundMark x1="85333" y1="12444" x2="85333" y2="12444"/>
                        <a14:foregroundMark x1="75111" y1="9778" x2="75111" y2="9778"/>
                        <a14:foregroundMark x1="74222" y1="8000" x2="74222" y2="8000"/>
                        <a14:foregroundMark x1="80889" y1="8889" x2="80889" y2="8889"/>
                        <a14:foregroundMark x1="85778" y1="8889" x2="86222" y2="10667"/>
                        <a14:foregroundMark x1="91111" y1="19111" x2="91111" y2="19111"/>
                        <a14:foregroundMark x1="76444" y1="88000" x2="76444" y2="88000"/>
                        <a14:foregroundMark x1="81778" y1="93778" x2="81778" y2="93778"/>
                        <a14:foregroundMark x1="96000" y1="92000" x2="96000" y2="92000"/>
                        <a14:foregroundMark x1="52000" y1="90222" x2="52000" y2="90222"/>
                        <a14:foregroundMark x1="51556" y1="90222" x2="51556" y2="90222"/>
                        <a14:foregroundMark x1="5333" y1="67556" x2="5333" y2="67556"/>
                        <a14:backgroundMark x1="49333" y1="88000" x2="49333" y2="88000"/>
                        <a14:backgroundMark x1="51111" y1="88444" x2="51111" y2="88444"/>
                        <a14:backgroundMark x1="50222" y1="88444" x2="51556" y2="88889"/>
                      </a14:backgroundRemoval>
                    </a14:imgEffect>
                  </a14:imgLayer>
                </a14:imgProps>
              </a:ext>
              <a:ext uri="{28A0092B-C50C-407E-A947-70E740481C1C}">
                <a14:useLocalDpi xmlns:a14="http://schemas.microsoft.com/office/drawing/2010/main" val="0"/>
              </a:ext>
            </a:extLst>
          </a:blip>
          <a:stretch>
            <a:fillRect/>
          </a:stretch>
        </p:blipFill>
        <p:spPr>
          <a:xfrm>
            <a:off x="112294" y="559559"/>
            <a:ext cx="1483567" cy="1483567"/>
          </a:xfrm>
          <a:prstGeom prst="rect">
            <a:avLst/>
          </a:prstGeom>
        </p:spPr>
      </p:pic>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6007572"/>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dirty="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28 September 2020</a:t>
            </a:fld>
            <a:endParaRPr lang="en-GB" sz="2800" b="1" dirty="0">
              <a:latin typeface="Arial Rounded MT Bold" panose="020F0704030504030204" pitchFamily="34" charset="0"/>
            </a:endParaRPr>
          </a:p>
        </p:txBody>
      </p:sp>
    </p:spTree>
    <p:extLst>
      <p:ext uri="{BB962C8B-B14F-4D97-AF65-F5344CB8AC3E}">
        <p14:creationId xmlns:p14="http://schemas.microsoft.com/office/powerpoint/2010/main" val="3319108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dirty="0">
                <a:latin typeface="Aharoni" panose="02010803020104030203" pitchFamily="2" charset="-79"/>
                <a:cs typeface="Aharoni" panose="02010803020104030203" pitchFamily="2" charset="-79"/>
              </a:rPr>
              <a:t>	</a:t>
            </a: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Starter</a:t>
            </a:r>
          </a:p>
        </p:txBody>
      </p:sp>
      <p:sp>
        <p:nvSpPr>
          <p:cNvPr id="9" name="TextBox 8">
            <a:extLst>
              <a:ext uri="{FF2B5EF4-FFF2-40B4-BE49-F238E27FC236}">
                <a16:creationId xmlns:a16="http://schemas.microsoft.com/office/drawing/2014/main" id="{84B59543-8767-470A-8582-91DEDC1F20E1}"/>
              </a:ext>
            </a:extLst>
          </p:cNvPr>
          <p:cNvSpPr txBox="1"/>
          <p:nvPr/>
        </p:nvSpPr>
        <p:spPr>
          <a:xfrm>
            <a:off x="112294" y="567164"/>
            <a:ext cx="11855116" cy="707886"/>
          </a:xfrm>
          <a:prstGeom prst="rect">
            <a:avLst/>
          </a:prstGeom>
          <a:noFill/>
          <a:ln w="44450">
            <a:solidFill>
              <a:schemeClr val="bg1"/>
            </a:solidFill>
            <a:bevel/>
          </a:ln>
        </p:spPr>
        <p:txBody>
          <a:bodyPr wrap="square" rtlCol="0">
            <a:spAutoFit/>
          </a:bodyPr>
          <a:lstStyle/>
          <a:p>
            <a:pPr algn="ctr"/>
            <a:r>
              <a:rPr lang="en-GB" sz="4000" b="1" u="sng" dirty="0">
                <a:latin typeface="Arial Rounded MT Bold" panose="020F0704030504030204" pitchFamily="34" charset="0"/>
              </a:rPr>
              <a:t>Do it Now Activity</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694949" cy="3785652"/>
          </a:xfrm>
          <a:prstGeom prst="rect">
            <a:avLst/>
          </a:prstGeom>
          <a:solidFill>
            <a:schemeClr val="bg1"/>
          </a:solidFill>
          <a:ln w="44450">
            <a:solidFill>
              <a:schemeClr val="bg1"/>
            </a:solidFill>
          </a:ln>
        </p:spPr>
        <p:txBody>
          <a:bodyPr wrap="square" rtlCol="0">
            <a:spAutoFit/>
          </a:bodyPr>
          <a:lstStyle/>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793346"/>
          </a:xfrm>
          <a:prstGeom prst="rect">
            <a:avLst/>
          </a:prstGeom>
          <a:solidFill>
            <a:schemeClr val="bg1"/>
          </a:solidFill>
          <a:ln w="44450">
            <a:solidFill>
              <a:schemeClr val="bg1"/>
            </a:solidFill>
          </a:ln>
        </p:spPr>
        <p:txBody>
          <a:bodyPr wrap="square" rtlCol="0">
            <a:spAutoFit/>
          </a:bodyPr>
          <a:lstStyle/>
          <a:p>
            <a:pPr algn="ctr"/>
            <a:endParaRPr lang="en-GB" sz="1050" b="1" dirty="0">
              <a:solidFill>
                <a:srgbClr val="FF0000"/>
              </a:solidFill>
              <a:latin typeface="Arial Rounded MT Bold" panose="020F0704030504030204" pitchFamily="34" charset="0"/>
            </a:endParaRPr>
          </a:p>
          <a:p>
            <a:pPr algn="ctr"/>
            <a:endParaRPr lang="en-GB" sz="3200" b="1" dirty="0">
              <a:solidFill>
                <a:srgbClr val="FF0000"/>
              </a:solidFill>
              <a:latin typeface="Arial Rounded MT Bold" panose="020F0704030504030204" pitchFamily="34" charset="0"/>
            </a:endParaRPr>
          </a:p>
          <a:p>
            <a:pPr algn="ctr"/>
            <a:endParaRPr lang="en-GB" sz="3200" b="1" dirty="0">
              <a:solidFill>
                <a:srgbClr val="FF0000"/>
              </a:solidFill>
              <a:latin typeface="Arial Rounded MT Bold" panose="020F0704030504030204" pitchFamily="34" charset="0"/>
            </a:endParaRPr>
          </a:p>
          <a:p>
            <a:pPr algn="ctr"/>
            <a:r>
              <a:rPr lang="en-GB" sz="3200" b="1" dirty="0">
                <a:solidFill>
                  <a:srgbClr val="FF0000"/>
                </a:solidFill>
                <a:latin typeface="Arial Rounded MT Bold" panose="020F0704030504030204" pitchFamily="34" charset="0"/>
              </a:rPr>
              <a:t>What marks would you give?</a:t>
            </a: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b="1" dirty="0">
              <a:solidFill>
                <a:srgbClr val="FF0000"/>
              </a:solidFill>
              <a:latin typeface="Arial Rounded MT Bold" panose="020F0704030504030204" pitchFamily="34" charset="0"/>
            </a:endParaRP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28 September 2020</a:t>
            </a:fld>
            <a:endParaRPr lang="en-GB" sz="2800" b="1" dirty="0">
              <a:latin typeface="Arial Rounded MT Bold" panose="020F0704030504030204" pitchFamily="34" charset="0"/>
            </a:endParaRPr>
          </a:p>
        </p:txBody>
      </p:sp>
      <p:pic>
        <p:nvPicPr>
          <p:cNvPr id="3" name="Picture 2"/>
          <p:cNvPicPr>
            <a:picLocks noChangeAspect="1"/>
          </p:cNvPicPr>
          <p:nvPr/>
        </p:nvPicPr>
        <p:blipFill rotWithShape="1">
          <a:blip r:embed="rId2"/>
          <a:srcRect l="7302" t="8453" r="15673" b="13372"/>
          <a:stretch/>
        </p:blipFill>
        <p:spPr>
          <a:xfrm>
            <a:off x="955833" y="2635729"/>
            <a:ext cx="3414312" cy="2836506"/>
          </a:xfrm>
          <a:prstGeom prst="rect">
            <a:avLst/>
          </a:prstGeom>
        </p:spPr>
      </p:pic>
    </p:spTree>
    <p:extLst>
      <p:ext uri="{BB962C8B-B14F-4D97-AF65-F5344CB8AC3E}">
        <p14:creationId xmlns:p14="http://schemas.microsoft.com/office/powerpoint/2010/main" val="2934842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6448926"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6272463" y="6457890"/>
            <a:ext cx="5919537" cy="400110"/>
          </a:xfrm>
          <a:prstGeom prst="rect">
            <a:avLst/>
          </a:prstGeom>
          <a:solidFill>
            <a:schemeClr val="bg1"/>
          </a:solidFill>
          <a:ln>
            <a:solidFill>
              <a:schemeClr val="bg1"/>
            </a:solidFill>
          </a:ln>
        </p:spPr>
        <p:txBody>
          <a:bodyPr wrap="square" rtlCol="0">
            <a:spAutoFit/>
          </a:bodyPr>
          <a:lstStyle/>
          <a:p>
            <a:pPr algn="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RO22 -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720308"/>
            <a:ext cx="10175933" cy="400110"/>
          </a:xfrm>
          <a:prstGeom prst="rect">
            <a:avLst/>
          </a:prstGeom>
          <a:solidFill>
            <a:schemeClr val="bg1"/>
          </a:solidFill>
          <a:ln>
            <a:solidFill>
              <a:schemeClr val="bg1"/>
            </a:solidFill>
          </a:ln>
        </p:spPr>
        <p:txBody>
          <a:bodyPr wrap="square" rtlCol="0">
            <a:spAutoFit/>
          </a:bodyPr>
          <a:lstStyle/>
          <a:p>
            <a:pPr algn="ctr"/>
            <a:r>
              <a:rPr lang="en-GB" sz="2000" b="1" dirty="0"/>
              <a:t>Communicating and working with individuals in health, social care and early years’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626955" y="1335240"/>
            <a:ext cx="10340455" cy="830997"/>
          </a:xfrm>
          <a:prstGeom prst="rect">
            <a:avLst/>
          </a:prstGeom>
          <a:noFill/>
          <a:ln w="44450">
            <a:solidFill>
              <a:schemeClr val="bg1"/>
            </a:solidFill>
            <a:bevel/>
          </a:ln>
        </p:spPr>
        <p:txBody>
          <a:bodyPr wrap="square" lIns="91440" tIns="45720" rIns="91440" bIns="45720" rtlCol="0" anchor="t">
            <a:spAutoFit/>
          </a:bodyPr>
          <a:lstStyle/>
          <a:p>
            <a:pPr algn="ctr"/>
            <a:r>
              <a:rPr lang="en-GB" sz="2000" b="1" u="sng" dirty="0"/>
              <a:t>Lesson title</a:t>
            </a:r>
          </a:p>
          <a:p>
            <a:pPr algn="ctr"/>
            <a:r>
              <a:rPr lang="en-GB" sz="2400" b="1" dirty="0">
                <a:solidFill>
                  <a:srgbClr val="000000"/>
                </a:solidFill>
              </a:rPr>
              <a:t>Understand the factors</a:t>
            </a:r>
            <a:r>
              <a:rPr lang="en-GB" sz="2400" b="1" i="0" dirty="0">
                <a:solidFill>
                  <a:srgbClr val="000000"/>
                </a:solidFill>
                <a:effectLst/>
              </a:rPr>
              <a:t> that positively influence communication</a:t>
            </a:r>
            <a:r>
              <a:rPr lang="en-GB" sz="2800" b="1" i="0" dirty="0">
                <a:solidFill>
                  <a:srgbClr val="000000"/>
                </a:solidFill>
                <a:effectLst/>
              </a:rPr>
              <a:t> </a:t>
            </a:r>
            <a:endParaRPr lang="en-GB" sz="3200" b="1" u="sng" dirty="0"/>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27037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3" y="227037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72463" y="2802215"/>
            <a:ext cx="5737332" cy="2308324"/>
          </a:xfrm>
          <a:prstGeom prst="rect">
            <a:avLst/>
          </a:prstGeom>
          <a:noFill/>
          <a:ln w="44450">
            <a:solidFill>
              <a:schemeClr val="bg1"/>
            </a:solidFill>
          </a:ln>
        </p:spPr>
        <p:txBody>
          <a:bodyPr wrap="square" rtlCol="0">
            <a:spAutoFit/>
          </a:bodyPr>
          <a:lstStyle/>
          <a:p>
            <a:r>
              <a:rPr lang="en-GB" sz="3600" b="1" i="0" dirty="0">
                <a:solidFill>
                  <a:srgbClr val="000000"/>
                </a:solidFill>
                <a:effectLst/>
                <a:latin typeface="Calibri" panose="020F0502020204030204" pitchFamily="34" charset="0"/>
              </a:rPr>
              <a:t>Produces a </a:t>
            </a:r>
            <a:r>
              <a:rPr lang="en-GB" sz="3600" b="1" i="0" u="sng" dirty="0">
                <a:solidFill>
                  <a:srgbClr val="000000"/>
                </a:solidFill>
                <a:effectLst/>
                <a:latin typeface="Calibri" panose="020F0502020204030204" pitchFamily="34" charset="0"/>
              </a:rPr>
              <a:t>sound</a:t>
            </a:r>
            <a:r>
              <a:rPr lang="en-GB" sz="3600" b="1" i="0" dirty="0">
                <a:solidFill>
                  <a:srgbClr val="000000"/>
                </a:solidFill>
                <a:effectLst/>
                <a:latin typeface="Calibri" panose="020F0502020204030204" pitchFamily="34" charset="0"/>
              </a:rPr>
              <a:t> description (MB2) of </a:t>
            </a:r>
            <a:r>
              <a:rPr lang="en-GB" sz="3600" b="1" i="0" u="sng" dirty="0">
                <a:solidFill>
                  <a:srgbClr val="000000"/>
                </a:solidFill>
                <a:effectLst/>
                <a:latin typeface="Calibri" panose="020F0502020204030204" pitchFamily="34" charset="0"/>
              </a:rPr>
              <a:t>most</a:t>
            </a:r>
            <a:r>
              <a:rPr lang="en-GB" sz="3600" b="1" i="0" dirty="0">
                <a:solidFill>
                  <a:srgbClr val="000000"/>
                </a:solidFill>
                <a:effectLst/>
                <a:latin typeface="Calibri" panose="020F0502020204030204" pitchFamily="34" charset="0"/>
              </a:rPr>
              <a:t> of the factors that positively influence communication </a:t>
            </a:r>
            <a:endParaRPr lang="en-GB" sz="4400" b="1" i="0" dirty="0">
              <a:solidFill>
                <a:srgbClr val="000000"/>
              </a:solidFill>
              <a:effectLst/>
              <a:latin typeface="Calibri" panose="020F0502020204030204" pitchFamily="34"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12295" y="2825085"/>
            <a:ext cx="5737332" cy="2123658"/>
          </a:xfrm>
          <a:prstGeom prst="rect">
            <a:avLst/>
          </a:prstGeom>
          <a:noFill/>
          <a:ln w="44450">
            <a:solidFill>
              <a:schemeClr val="bg1"/>
            </a:solidFill>
          </a:ln>
        </p:spPr>
        <p:txBody>
          <a:bodyPr wrap="square" rtlCol="0">
            <a:spAutoFit/>
          </a:bodyPr>
          <a:lstStyle/>
          <a:p>
            <a:r>
              <a:rPr lang="en-GB" sz="4400" b="1" i="0" dirty="0">
                <a:solidFill>
                  <a:srgbClr val="000000"/>
                </a:solidFill>
                <a:effectLst/>
                <a:latin typeface="Calibri" panose="020F0502020204030204" pitchFamily="34" charset="0"/>
              </a:rPr>
              <a:t>Factors that positively influence communication </a:t>
            </a:r>
            <a:endParaRPr lang="en-GB" sz="4800" b="1" dirty="0">
              <a:latin typeface="Arial Rounded MT Bold" panose="020F0704030504030204" pitchFamily="34" charset="0"/>
            </a:endParaRPr>
          </a:p>
        </p:txBody>
      </p:sp>
      <p:pic>
        <p:nvPicPr>
          <p:cNvPr id="19" name="Picture 18" descr="A close up of a sign&#10;&#10;Description automatically generated">
            <a:extLst>
              <a:ext uri="{FF2B5EF4-FFF2-40B4-BE49-F238E27FC236}">
                <a16:creationId xmlns:a16="http://schemas.microsoft.com/office/drawing/2014/main" id="{6B1CBB45-5CE9-4B55-8B9E-EE17423DBE0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4889" b="93778" l="5333" r="96000">
                        <a14:foregroundMark x1="32889" y1="8444" x2="32889" y2="8444"/>
                        <a14:foregroundMark x1="33778" y1="5333" x2="33778" y2="5333"/>
                        <a14:foregroundMark x1="71556" y1="7111" x2="71556" y2="7111"/>
                        <a14:foregroundMark x1="85333" y1="12444" x2="85333" y2="12444"/>
                        <a14:foregroundMark x1="75111" y1="9778" x2="75111" y2="9778"/>
                        <a14:foregroundMark x1="74222" y1="8000" x2="74222" y2="8000"/>
                        <a14:foregroundMark x1="80889" y1="8889" x2="80889" y2="8889"/>
                        <a14:foregroundMark x1="85778" y1="8889" x2="86222" y2="10667"/>
                        <a14:foregroundMark x1="91111" y1="19111" x2="91111" y2="19111"/>
                        <a14:foregroundMark x1="76444" y1="88000" x2="76444" y2="88000"/>
                        <a14:foregroundMark x1="81778" y1="93778" x2="81778" y2="93778"/>
                        <a14:foregroundMark x1="96000" y1="92000" x2="96000" y2="92000"/>
                        <a14:foregroundMark x1="52000" y1="90222" x2="52000" y2="90222"/>
                        <a14:foregroundMark x1="51556" y1="90222" x2="51556" y2="90222"/>
                        <a14:foregroundMark x1="5333" y1="67556" x2="5333" y2="67556"/>
                        <a14:backgroundMark x1="49333" y1="88000" x2="49333" y2="88000"/>
                        <a14:backgroundMark x1="51111" y1="88444" x2="51111" y2="88444"/>
                        <a14:backgroundMark x1="50222" y1="88444" x2="51556" y2="88889"/>
                      </a14:backgroundRemoval>
                    </a14:imgEffect>
                  </a14:imgLayer>
                </a14:imgProps>
              </a:ext>
              <a:ext uri="{28A0092B-C50C-407E-A947-70E740481C1C}">
                <a14:useLocalDpi xmlns:a14="http://schemas.microsoft.com/office/drawing/2010/main" val="0"/>
              </a:ext>
            </a:extLst>
          </a:blip>
          <a:stretch>
            <a:fillRect/>
          </a:stretch>
        </p:blipFill>
        <p:spPr>
          <a:xfrm>
            <a:off x="112294" y="559559"/>
            <a:ext cx="1483567" cy="1483567"/>
          </a:xfrm>
          <a:prstGeom prst="rect">
            <a:avLst/>
          </a:prstGeom>
        </p:spPr>
      </p:pic>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6007572"/>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dirty="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28 September 2020</a:t>
            </a:fld>
            <a:endParaRPr lang="en-GB" sz="2800" b="1" dirty="0">
              <a:latin typeface="Arial Rounded MT Bold" panose="020F0704030504030204" pitchFamily="34" charset="0"/>
            </a:endParaRPr>
          </a:p>
        </p:txBody>
      </p:sp>
      <p:pic>
        <p:nvPicPr>
          <p:cNvPr id="15" name="Picture 3">
            <a:extLst>
              <a:ext uri="{FF2B5EF4-FFF2-40B4-BE49-F238E27FC236}">
                <a16:creationId xmlns:a16="http://schemas.microsoft.com/office/drawing/2014/main" id="{3A17E1D4-2546-4D45-89C1-68FE2A2B2F83}"/>
              </a:ext>
            </a:extLst>
          </p:cNvPr>
          <p:cNvPicPr>
            <a:picLocks noChangeAspect="1" noChangeArrowheads="1"/>
          </p:cNvPicPr>
          <p:nvPr/>
        </p:nvPicPr>
        <p:blipFill>
          <a:blip r:embed="rId4" cstate="print"/>
          <a:srcRect l="4550" t="46575" r="6313" b="45618"/>
          <a:stretch>
            <a:fillRect/>
          </a:stretch>
        </p:blipFill>
        <p:spPr bwMode="auto">
          <a:xfrm>
            <a:off x="6272463" y="5221318"/>
            <a:ext cx="5737332" cy="732328"/>
          </a:xfrm>
          <a:prstGeom prst="rect">
            <a:avLst/>
          </a:prstGeom>
          <a:noFill/>
          <a:ln w="9525">
            <a:noFill/>
            <a:miter lim="800000"/>
            <a:headEnd/>
            <a:tailEnd/>
          </a:ln>
        </p:spPr>
      </p:pic>
    </p:spTree>
    <p:extLst>
      <p:ext uri="{BB962C8B-B14F-4D97-AF65-F5344CB8AC3E}">
        <p14:creationId xmlns:p14="http://schemas.microsoft.com/office/powerpoint/2010/main" val="3470692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1B39B-0224-4DB2-8738-7D115B9B0E6D}"/>
              </a:ext>
            </a:extLst>
          </p:cNvPr>
          <p:cNvSpPr>
            <a:spLocks noGrp="1"/>
          </p:cNvSpPr>
          <p:nvPr>
            <p:ph type="title"/>
          </p:nvPr>
        </p:nvSpPr>
        <p:spPr>
          <a:xfrm>
            <a:off x="0" y="0"/>
            <a:ext cx="10515600" cy="693654"/>
          </a:xfrm>
        </p:spPr>
        <p:txBody>
          <a:bodyPr>
            <a:normAutofit/>
          </a:bodyPr>
          <a:lstStyle/>
          <a:p>
            <a:r>
              <a:rPr lang="en-GB" sz="3200" b="1" i="0" u="sng" dirty="0">
                <a:solidFill>
                  <a:srgbClr val="000000"/>
                </a:solidFill>
                <a:effectLst/>
                <a:latin typeface="Calibri" panose="020F0502020204030204" pitchFamily="34" charset="0"/>
              </a:rPr>
              <a:t>Factors the positively influence communication</a:t>
            </a:r>
            <a:r>
              <a:rPr lang="en-GB" sz="3200" b="0" i="0" dirty="0">
                <a:solidFill>
                  <a:srgbClr val="000000"/>
                </a:solidFill>
                <a:effectLst/>
                <a:latin typeface="Calibri" panose="020F0502020204030204" pitchFamily="34" charset="0"/>
              </a:rPr>
              <a:t> </a:t>
            </a:r>
            <a:endParaRPr lang="en-GB" sz="6600" dirty="0"/>
          </a:p>
        </p:txBody>
      </p:sp>
      <p:sp>
        <p:nvSpPr>
          <p:cNvPr id="3" name="Content Placeholder 2">
            <a:extLst>
              <a:ext uri="{FF2B5EF4-FFF2-40B4-BE49-F238E27FC236}">
                <a16:creationId xmlns:a16="http://schemas.microsoft.com/office/drawing/2014/main" id="{8BC9B1F6-E452-40A3-9A71-F1043ADD9FB5}"/>
              </a:ext>
            </a:extLst>
          </p:cNvPr>
          <p:cNvSpPr>
            <a:spLocks noGrp="1"/>
          </p:cNvSpPr>
          <p:nvPr>
            <p:ph idx="1"/>
          </p:nvPr>
        </p:nvSpPr>
        <p:spPr>
          <a:xfrm>
            <a:off x="0" y="693654"/>
            <a:ext cx="6188242" cy="6164346"/>
          </a:xfrm>
        </p:spPr>
        <p:txBody>
          <a:bodyPr>
            <a:normAutofit fontScale="85000" lnSpcReduction="20000"/>
          </a:bodyPr>
          <a:lstStyle/>
          <a:p>
            <a:pPr marL="0" indent="0" algn="l" rtl="0" fontAlgn="base">
              <a:buNone/>
            </a:pPr>
            <a:r>
              <a:rPr lang="en-GB" sz="2900" b="1" i="0" dirty="0">
                <a:solidFill>
                  <a:srgbClr val="000000"/>
                </a:solidFill>
                <a:effectLst/>
                <a:latin typeface="Calibri" panose="020F0502020204030204" pitchFamily="34" charset="0"/>
              </a:rPr>
              <a:t>Environmental</a:t>
            </a:r>
            <a:r>
              <a:rPr lang="en-GB" sz="2900" b="0" i="0" dirty="0">
                <a:solidFill>
                  <a:srgbClr val="000000"/>
                </a:solidFill>
                <a:effectLst/>
                <a:latin typeface="Calibri" panose="020F0502020204030204" pitchFamily="34" charset="0"/>
              </a:rPr>
              <a:t> </a:t>
            </a:r>
            <a:endParaRPr lang="en-GB" sz="4600" b="0" i="0" dirty="0">
              <a:solidFill>
                <a:srgbClr val="000000"/>
              </a:solidFill>
              <a:effectLst/>
              <a:latin typeface="Calibri" panose="020F0502020204030204" pitchFamily="34" charset="0"/>
            </a:endParaRPr>
          </a:p>
          <a:p>
            <a:pPr marL="0" indent="0" algn="l" rtl="0" fontAlgn="base">
              <a:buNone/>
            </a:pPr>
            <a:r>
              <a:rPr lang="en-GB" sz="2900" b="0" i="0" dirty="0">
                <a:solidFill>
                  <a:srgbClr val="FF0000"/>
                </a:solidFill>
                <a:effectLst/>
                <a:latin typeface="Calibri" panose="020F0502020204030204" pitchFamily="34" charset="0"/>
              </a:rPr>
              <a:t>Think about – heating and ventilation, room layout, lighting, noise </a:t>
            </a:r>
            <a:endParaRPr lang="en-GB" sz="4600" b="0" i="0" dirty="0">
              <a:solidFill>
                <a:srgbClr val="000000"/>
              </a:solidFill>
              <a:effectLst/>
              <a:latin typeface="Calibri" panose="020F0502020204030204" pitchFamily="34" charset="0"/>
            </a:endParaRPr>
          </a:p>
          <a:p>
            <a:pPr algn="l" rtl="0" fontAlgn="base">
              <a:buFont typeface="+mj-lt"/>
              <a:buAutoNum type="arabicPeriod"/>
            </a:pPr>
            <a:r>
              <a:rPr lang="en-GB" sz="2900" b="0" i="0" dirty="0">
                <a:solidFill>
                  <a:srgbClr val="000000"/>
                </a:solidFill>
                <a:effectLst/>
                <a:latin typeface="Calibri" panose="020F0502020204030204" pitchFamily="34" charset="0"/>
              </a:rPr>
              <a:t>How does heating affect communication? Too hot, too cold. Give examples of positives and negatives in a variety of care settings </a:t>
            </a:r>
          </a:p>
          <a:p>
            <a:pPr algn="l" rtl="0" fontAlgn="base">
              <a:buFont typeface="+mj-lt"/>
              <a:buAutoNum type="arabicPeriod" startAt="2"/>
            </a:pPr>
            <a:r>
              <a:rPr lang="en-GB" sz="2900" b="0" i="0" dirty="0">
                <a:solidFill>
                  <a:srgbClr val="000000"/>
                </a:solidFill>
                <a:effectLst/>
                <a:latin typeface="Calibri" panose="020F0502020204030204" pitchFamily="34" charset="0"/>
              </a:rPr>
              <a:t>Now repeat this for the other factors. </a:t>
            </a:r>
          </a:p>
          <a:p>
            <a:pPr algn="l" rtl="0" fontAlgn="base">
              <a:buFont typeface="+mj-lt"/>
              <a:buAutoNum type="arabicPeriod" startAt="3"/>
            </a:pPr>
            <a:r>
              <a:rPr lang="en-GB" sz="2900" b="0" i="0" dirty="0">
                <a:solidFill>
                  <a:srgbClr val="000000"/>
                </a:solidFill>
                <a:effectLst/>
                <a:latin typeface="Calibri" panose="020F0502020204030204" pitchFamily="34" charset="0"/>
              </a:rPr>
              <a:t>What is an ideal environment for communication to take place? Describe a situation in a care setting. </a:t>
            </a:r>
          </a:p>
          <a:p>
            <a:pPr marL="0" indent="0" algn="l" rtl="0" fontAlgn="base">
              <a:buNone/>
            </a:pPr>
            <a:r>
              <a:rPr lang="en-GB" sz="2900" b="1" i="0" dirty="0">
                <a:solidFill>
                  <a:srgbClr val="000000"/>
                </a:solidFill>
                <a:effectLst/>
                <a:latin typeface="Calibri" panose="020F0502020204030204" pitchFamily="34" charset="0"/>
              </a:rPr>
              <a:t>Interpersonal (between people)</a:t>
            </a:r>
            <a:r>
              <a:rPr lang="en-GB" sz="2900" b="0" i="0" dirty="0">
                <a:solidFill>
                  <a:srgbClr val="000000"/>
                </a:solidFill>
                <a:effectLst/>
                <a:latin typeface="Calibri" panose="020F0502020204030204" pitchFamily="34" charset="0"/>
              </a:rPr>
              <a:t> </a:t>
            </a:r>
            <a:endParaRPr lang="en-GB" sz="4600" b="0" i="0" dirty="0">
              <a:solidFill>
                <a:srgbClr val="000000"/>
              </a:solidFill>
              <a:effectLst/>
              <a:latin typeface="Calibri" panose="020F0502020204030204" pitchFamily="34" charset="0"/>
            </a:endParaRPr>
          </a:p>
          <a:p>
            <a:pPr marL="0" indent="0" algn="l" rtl="0" fontAlgn="base">
              <a:buNone/>
            </a:pPr>
            <a:r>
              <a:rPr lang="en-GB" sz="2900" b="0" i="0" dirty="0">
                <a:solidFill>
                  <a:srgbClr val="FF0000"/>
                </a:solidFill>
                <a:effectLst/>
                <a:latin typeface="Calibri" panose="020F0502020204030204" pitchFamily="34" charset="0"/>
              </a:rPr>
              <a:t>Think about –  </a:t>
            </a:r>
            <a:endParaRPr lang="en-GB" sz="4600" b="0" i="0" dirty="0">
              <a:solidFill>
                <a:srgbClr val="000000"/>
              </a:solidFill>
              <a:effectLst/>
              <a:latin typeface="Calibri" panose="020F0502020204030204" pitchFamily="34" charset="0"/>
            </a:endParaRPr>
          </a:p>
          <a:p>
            <a:pPr algn="l" rtl="0" fontAlgn="base"/>
            <a:r>
              <a:rPr lang="en-GB" sz="2900" b="0" i="0" dirty="0">
                <a:solidFill>
                  <a:srgbClr val="FF0000"/>
                </a:solidFill>
                <a:effectLst/>
                <a:latin typeface="Calibri" panose="020F0502020204030204" pitchFamily="34" charset="0"/>
              </a:rPr>
              <a:t>relationships, personal space, differences in culture, body language, active listening </a:t>
            </a:r>
            <a:endParaRPr lang="en-GB" sz="4600" b="0" i="0" dirty="0">
              <a:solidFill>
                <a:srgbClr val="000000"/>
              </a:solidFill>
              <a:effectLst/>
              <a:latin typeface="Calibri" panose="020F0502020204030204" pitchFamily="34" charset="0"/>
            </a:endParaRPr>
          </a:p>
          <a:p>
            <a:pPr algn="l" rtl="0" fontAlgn="base">
              <a:buFont typeface="+mj-lt"/>
              <a:buAutoNum type="arabicPeriod" startAt="4"/>
            </a:pPr>
            <a:r>
              <a:rPr lang="en-GB" sz="2900" b="0" i="0" dirty="0">
                <a:solidFill>
                  <a:srgbClr val="000000"/>
                </a:solidFill>
                <a:effectLst/>
                <a:latin typeface="Calibri" panose="020F0502020204030204" pitchFamily="34" charset="0"/>
              </a:rPr>
              <a:t>Describe each factor. How does each factor have a positive and negative effect on communication? </a:t>
            </a:r>
          </a:p>
        </p:txBody>
      </p:sp>
      <p:sp>
        <p:nvSpPr>
          <p:cNvPr id="4" name="Rectangle 2">
            <a:extLst>
              <a:ext uri="{FF2B5EF4-FFF2-40B4-BE49-F238E27FC236}">
                <a16:creationId xmlns:a16="http://schemas.microsoft.com/office/drawing/2014/main" id="{A26F04C8-7434-40A0-B112-779E67D076C9}"/>
              </a:ext>
            </a:extLst>
          </p:cNvPr>
          <p:cNvSpPr>
            <a:spLocks noChangeArrowheads="1"/>
          </p:cNvSpPr>
          <p:nvPr/>
        </p:nvSpPr>
        <p:spPr bwMode="auto">
          <a:xfrm>
            <a:off x="6516937" y="619244"/>
            <a:ext cx="5418387" cy="618630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0" i="0" u="none" strike="noStrike" cap="none" normalizeH="0" baseline="0" dirty="0">
                <a:ln>
                  <a:noFill/>
                </a:ln>
                <a:solidFill>
                  <a:srgbClr val="FF0000"/>
                </a:solidFill>
                <a:effectLst/>
                <a:ea typeface="Calibri" panose="020F0502020204030204" pitchFamily="34" charset="0"/>
                <a:cs typeface="Arial" panose="020B0604020202020204" pitchFamily="34" charset="0"/>
              </a:rPr>
              <a:t>MB1 </a:t>
            </a:r>
            <a:r>
              <a:rPr kumimoji="0" lang="en-GB" altLang="en-US" b="0" i="0" u="none" strike="noStrike" cap="none" normalizeH="0" baseline="0" dirty="0">
                <a:ln>
                  <a:noFill/>
                </a:ln>
                <a:solidFill>
                  <a:srgbClr val="000000"/>
                </a:solidFill>
                <a:effectLst/>
                <a:ea typeface="Calibri" panose="020F0502020204030204" pitchFamily="34" charset="0"/>
                <a:cs typeface="Arial" panose="020B0604020202020204" pitchFamily="34" charset="0"/>
              </a:rPr>
              <a:t>In a good and positive relationship individuals have a feeling of well-being that makes them feel good about themselves. It gives them opportunities to go out and socialise with others</a:t>
            </a:r>
            <a:endParaRPr kumimoji="0" lang="en-GB" altLang="en-US" b="0" i="0" u="none" strike="noStrike" cap="none" normalizeH="0" baseline="0" dirty="0">
              <a:ln>
                <a:noFill/>
              </a:ln>
              <a:solidFill>
                <a:schemeClr val="tx1"/>
              </a:solidFill>
              <a:effectLst/>
            </a:endParaRPr>
          </a:p>
          <a:p>
            <a:pPr eaLnBrk="0" fontAlgn="base" hangingPunct="0">
              <a:spcBef>
                <a:spcPct val="0"/>
              </a:spcBef>
              <a:spcAft>
                <a:spcPct val="0"/>
              </a:spcAft>
            </a:pPr>
            <a:r>
              <a:rPr kumimoji="0" lang="en-GB" altLang="en-US" b="0" i="0" u="none" strike="noStrike" cap="none" normalizeH="0" baseline="0" dirty="0">
                <a:ln>
                  <a:noFill/>
                </a:ln>
                <a:solidFill>
                  <a:srgbClr val="FF0000"/>
                </a:solidFill>
                <a:effectLst/>
                <a:ea typeface="Calibri" panose="020F0502020204030204" pitchFamily="34" charset="0"/>
                <a:cs typeface="Arial" panose="020B0604020202020204" pitchFamily="34" charset="0"/>
              </a:rPr>
              <a:t>MB2 </a:t>
            </a:r>
            <a:r>
              <a:rPr kumimoji="0" lang="en-GB" altLang="en-US" b="0" i="0" u="none" strike="noStrike" cap="none" normalizeH="0" baseline="0" dirty="0">
                <a:ln>
                  <a:noFill/>
                </a:ln>
                <a:solidFill>
                  <a:srgbClr val="000000"/>
                </a:solidFill>
                <a:effectLst/>
                <a:ea typeface="Calibri" panose="020F0502020204030204" pitchFamily="34" charset="0"/>
                <a:cs typeface="Arial" panose="020B0604020202020204" pitchFamily="34" charset="0"/>
              </a:rPr>
              <a:t>In a good and positive relationship individuals have a feeling of well-being that makes them feel good about themselves and others. This means that they are more relaxed in each others company and are more likely to communicate openly with each other. Socialising will help to build friendships which in turn will grow confidence.</a:t>
            </a:r>
            <a:r>
              <a:rPr lang="en-GB" altLang="en-US" dirty="0">
                <a:solidFill>
                  <a:srgbClr val="FF0000"/>
                </a:solidFill>
                <a:ea typeface="Calibri" panose="020F0502020204030204" pitchFamily="34" charset="0"/>
                <a:cs typeface="Arial" panose="020B0604020202020204" pitchFamily="34" charset="0"/>
              </a:rPr>
              <a:t> </a:t>
            </a:r>
          </a:p>
          <a:p>
            <a:pPr eaLnBrk="0" fontAlgn="base" hangingPunct="0">
              <a:spcBef>
                <a:spcPct val="0"/>
              </a:spcBef>
              <a:spcAft>
                <a:spcPct val="0"/>
              </a:spcAft>
            </a:pPr>
            <a:r>
              <a:rPr lang="en-GB" altLang="en-US" dirty="0">
                <a:solidFill>
                  <a:srgbClr val="FF0000"/>
                </a:solidFill>
                <a:ea typeface="Calibri" panose="020F0502020204030204" pitchFamily="34" charset="0"/>
                <a:cs typeface="Arial" panose="020B0604020202020204" pitchFamily="34" charset="0"/>
              </a:rPr>
              <a:t>MB3 </a:t>
            </a:r>
            <a:r>
              <a:rPr lang="en-GB" altLang="en-US" dirty="0">
                <a:solidFill>
                  <a:srgbClr val="000000"/>
                </a:solidFill>
                <a:ea typeface="Calibri" panose="020F0502020204030204" pitchFamily="34" charset="0"/>
                <a:cs typeface="Arial" panose="020B0604020202020204" pitchFamily="34" charset="0"/>
              </a:rPr>
              <a:t>In a good and positive relationship individuals have a feeling of well-being that makes them feel good about themselves and others. This means that they are more relaxed in each other’s company and are more likely to communicate openly with each other. This is beneficial because individuals will talk more openly about their lives and they will respect other people’s viewpoints. Positive relationships mean that people grow in confidence when in other people’s company and they are comfortable when interacting and communicating.</a:t>
            </a:r>
            <a:endParaRPr lang="en-GB" altLang="en-US"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b="0" i="0" u="none" strike="noStrike" cap="none" normalizeH="0" baseline="0" dirty="0">
              <a:ln>
                <a:noFill/>
              </a:ln>
              <a:solidFill>
                <a:schemeClr val="tx1"/>
              </a:solidFill>
              <a:effectLst/>
            </a:endParaRPr>
          </a:p>
        </p:txBody>
      </p:sp>
      <p:pic>
        <p:nvPicPr>
          <p:cNvPr id="2049" name="Picture 2">
            <a:extLst>
              <a:ext uri="{FF2B5EF4-FFF2-40B4-BE49-F238E27FC236}">
                <a16:creationId xmlns:a16="http://schemas.microsoft.com/office/drawing/2014/main" id="{0D19D42D-DF92-41CD-8E75-33158E9F90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63907"/>
          <a:stretch>
            <a:fillRect/>
          </a:stretch>
        </p:blipFill>
        <p:spPr bwMode="auto">
          <a:xfrm>
            <a:off x="1" y="6304547"/>
            <a:ext cx="6210322" cy="5292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9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6866AE-C881-43B5-A448-4CBAC85B480F}"/>
              </a:ext>
            </a:extLst>
          </p:cNvPr>
          <p:cNvPicPr>
            <a:picLocks noChangeAspect="1"/>
          </p:cNvPicPr>
          <p:nvPr/>
        </p:nvPicPr>
        <p:blipFill>
          <a:blip r:embed="rId2"/>
          <a:stretch>
            <a:fillRect/>
          </a:stretch>
        </p:blipFill>
        <p:spPr>
          <a:xfrm>
            <a:off x="1328736" y="1019056"/>
            <a:ext cx="10013032" cy="4819887"/>
          </a:xfrm>
          <a:prstGeom prst="rect">
            <a:avLst/>
          </a:prstGeom>
        </p:spPr>
      </p:pic>
    </p:spTree>
    <p:extLst>
      <p:ext uri="{BB962C8B-B14F-4D97-AF65-F5344CB8AC3E}">
        <p14:creationId xmlns:p14="http://schemas.microsoft.com/office/powerpoint/2010/main" val="4252068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C029E8-DA98-44B1-8EBF-F610A2C01B7D}"/>
              </a:ext>
            </a:extLst>
          </p:cNvPr>
          <p:cNvPicPr>
            <a:picLocks noChangeAspect="1"/>
          </p:cNvPicPr>
          <p:nvPr/>
        </p:nvPicPr>
        <p:blipFill>
          <a:blip r:embed="rId2"/>
          <a:stretch>
            <a:fillRect/>
          </a:stretch>
        </p:blipFill>
        <p:spPr>
          <a:xfrm>
            <a:off x="1714500" y="0"/>
            <a:ext cx="8763000" cy="6858000"/>
          </a:xfrm>
          <a:prstGeom prst="rect">
            <a:avLst/>
          </a:prstGeom>
        </p:spPr>
      </p:pic>
    </p:spTree>
    <p:extLst>
      <p:ext uri="{BB962C8B-B14F-4D97-AF65-F5344CB8AC3E}">
        <p14:creationId xmlns:p14="http://schemas.microsoft.com/office/powerpoint/2010/main" val="1582321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57EE92-199D-40BE-B33D-CB4C127331E9}"/>
              </a:ext>
            </a:extLst>
          </p:cNvPr>
          <p:cNvPicPr>
            <a:picLocks noChangeAspect="1"/>
          </p:cNvPicPr>
          <p:nvPr/>
        </p:nvPicPr>
        <p:blipFill>
          <a:blip r:embed="rId2"/>
          <a:stretch>
            <a:fillRect/>
          </a:stretch>
        </p:blipFill>
        <p:spPr>
          <a:xfrm>
            <a:off x="0" y="0"/>
            <a:ext cx="6307030" cy="6872777"/>
          </a:xfrm>
          <a:prstGeom prst="rect">
            <a:avLst/>
          </a:prstGeom>
        </p:spPr>
      </p:pic>
      <p:pic>
        <p:nvPicPr>
          <p:cNvPr id="5" name="Picture 4">
            <a:extLst>
              <a:ext uri="{FF2B5EF4-FFF2-40B4-BE49-F238E27FC236}">
                <a16:creationId xmlns:a16="http://schemas.microsoft.com/office/drawing/2014/main" id="{EE2D5E34-8E55-4FF6-BA1C-287AC220935A}"/>
              </a:ext>
            </a:extLst>
          </p:cNvPr>
          <p:cNvPicPr>
            <a:picLocks noChangeAspect="1"/>
          </p:cNvPicPr>
          <p:nvPr/>
        </p:nvPicPr>
        <p:blipFill>
          <a:blip r:embed="rId3"/>
          <a:stretch>
            <a:fillRect/>
          </a:stretch>
        </p:blipFill>
        <p:spPr>
          <a:xfrm>
            <a:off x="6614131" y="25985"/>
            <a:ext cx="5289111" cy="4610574"/>
          </a:xfrm>
          <a:prstGeom prst="rect">
            <a:avLst/>
          </a:prstGeom>
        </p:spPr>
      </p:pic>
      <p:pic>
        <p:nvPicPr>
          <p:cNvPr id="7" name="Picture 6">
            <a:extLst>
              <a:ext uri="{FF2B5EF4-FFF2-40B4-BE49-F238E27FC236}">
                <a16:creationId xmlns:a16="http://schemas.microsoft.com/office/drawing/2014/main" id="{67C81795-A527-4E45-8783-B791C506D9E5}"/>
              </a:ext>
            </a:extLst>
          </p:cNvPr>
          <p:cNvPicPr>
            <a:picLocks noChangeAspect="1"/>
          </p:cNvPicPr>
          <p:nvPr/>
        </p:nvPicPr>
        <p:blipFill>
          <a:blip r:embed="rId4"/>
          <a:stretch>
            <a:fillRect/>
          </a:stretch>
        </p:blipFill>
        <p:spPr>
          <a:xfrm>
            <a:off x="6614131" y="4660787"/>
            <a:ext cx="5289111" cy="2119091"/>
          </a:xfrm>
          <a:prstGeom prst="rect">
            <a:avLst/>
          </a:prstGeom>
        </p:spPr>
      </p:pic>
    </p:spTree>
    <p:extLst>
      <p:ext uri="{BB962C8B-B14F-4D97-AF65-F5344CB8AC3E}">
        <p14:creationId xmlns:p14="http://schemas.microsoft.com/office/powerpoint/2010/main" val="3235417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6448926"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6272463" y="6457890"/>
            <a:ext cx="5919537" cy="400110"/>
          </a:xfrm>
          <a:prstGeom prst="rect">
            <a:avLst/>
          </a:prstGeom>
          <a:solidFill>
            <a:schemeClr val="bg1"/>
          </a:solidFill>
          <a:ln>
            <a:solidFill>
              <a:schemeClr val="bg1"/>
            </a:solidFill>
          </a:ln>
        </p:spPr>
        <p:txBody>
          <a:bodyPr wrap="square" rtlCol="0">
            <a:spAutoFit/>
          </a:bodyPr>
          <a:lstStyle/>
          <a:p>
            <a:pPr algn="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RO22 -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720308"/>
            <a:ext cx="10175933" cy="400110"/>
          </a:xfrm>
          <a:prstGeom prst="rect">
            <a:avLst/>
          </a:prstGeom>
          <a:solidFill>
            <a:schemeClr val="bg1"/>
          </a:solidFill>
          <a:ln>
            <a:solidFill>
              <a:schemeClr val="bg1"/>
            </a:solidFill>
          </a:ln>
        </p:spPr>
        <p:txBody>
          <a:bodyPr wrap="square" rtlCol="0">
            <a:spAutoFit/>
          </a:bodyPr>
          <a:lstStyle/>
          <a:p>
            <a:pPr algn="ctr"/>
            <a:r>
              <a:rPr lang="en-GB" sz="2000" b="1" dirty="0"/>
              <a:t>Communicating and working with individuals in health, social care and early years’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626955" y="1335240"/>
            <a:ext cx="10340455" cy="830997"/>
          </a:xfrm>
          <a:prstGeom prst="rect">
            <a:avLst/>
          </a:prstGeom>
          <a:noFill/>
          <a:ln w="44450">
            <a:solidFill>
              <a:schemeClr val="bg1"/>
            </a:solidFill>
            <a:bevel/>
          </a:ln>
        </p:spPr>
        <p:txBody>
          <a:bodyPr wrap="square" lIns="91440" tIns="45720" rIns="91440" bIns="45720" rtlCol="0" anchor="t">
            <a:spAutoFit/>
          </a:bodyPr>
          <a:lstStyle/>
          <a:p>
            <a:pPr algn="ctr"/>
            <a:r>
              <a:rPr lang="en-GB" sz="2000" b="1" u="sng" dirty="0"/>
              <a:t>Lesson title</a:t>
            </a:r>
          </a:p>
          <a:p>
            <a:pPr algn="ctr"/>
            <a:r>
              <a:rPr lang="en-GB" sz="2400" b="1" dirty="0">
                <a:solidFill>
                  <a:srgbClr val="000000"/>
                </a:solidFill>
              </a:rPr>
              <a:t>Understand how interpersonal factors</a:t>
            </a:r>
            <a:r>
              <a:rPr lang="en-GB" sz="2400" b="1" i="0" dirty="0">
                <a:solidFill>
                  <a:srgbClr val="000000"/>
                </a:solidFill>
                <a:effectLst/>
              </a:rPr>
              <a:t> positively influence communication</a:t>
            </a:r>
            <a:r>
              <a:rPr lang="en-GB" sz="2800" b="1" i="0" dirty="0">
                <a:solidFill>
                  <a:srgbClr val="000000"/>
                </a:solidFill>
                <a:effectLst/>
              </a:rPr>
              <a:t> </a:t>
            </a:r>
            <a:endParaRPr lang="en-GB" sz="3200" b="1" u="sng" dirty="0"/>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27037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3" y="227037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72463" y="2802215"/>
            <a:ext cx="5694948" cy="2677656"/>
          </a:xfrm>
          <a:prstGeom prst="rect">
            <a:avLst/>
          </a:prstGeom>
          <a:noFill/>
          <a:ln w="44450">
            <a:solidFill>
              <a:schemeClr val="bg1"/>
            </a:solidFill>
          </a:ln>
        </p:spPr>
        <p:txBody>
          <a:bodyPr wrap="square" rtlCol="0">
            <a:spAutoFit/>
          </a:bodyPr>
          <a:lstStyle/>
          <a:p>
            <a:r>
              <a:rPr lang="en-GB" sz="2400" b="1" i="0" dirty="0">
                <a:solidFill>
                  <a:srgbClr val="000000"/>
                </a:solidFill>
                <a:effectLst/>
                <a:latin typeface="Calibri" panose="020F0502020204030204" pitchFamily="34" charset="0"/>
              </a:rPr>
              <a:t>How effective communication is influenced by interpersonal factors:</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relationships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personal space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respecting differences in culture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body language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active listening</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12295" y="2825085"/>
            <a:ext cx="5737332" cy="2616101"/>
          </a:xfrm>
          <a:prstGeom prst="rect">
            <a:avLst/>
          </a:prstGeom>
          <a:noFill/>
          <a:ln w="44450">
            <a:solidFill>
              <a:schemeClr val="bg1"/>
            </a:solidFill>
          </a:ln>
        </p:spPr>
        <p:txBody>
          <a:bodyPr wrap="square" rtlCol="0">
            <a:spAutoFit/>
          </a:bodyPr>
          <a:lstStyle/>
          <a:p>
            <a:endParaRPr lang="en-GB" sz="2400" b="1" i="0" dirty="0">
              <a:solidFill>
                <a:srgbClr val="000000"/>
              </a:solidFill>
              <a:effectLst/>
              <a:latin typeface="Calibri" panose="020F0502020204030204" pitchFamily="34" charset="0"/>
            </a:endParaRPr>
          </a:p>
          <a:p>
            <a:r>
              <a:rPr lang="en-GB" sz="2400" b="1" i="0" dirty="0">
                <a:solidFill>
                  <a:srgbClr val="000000"/>
                </a:solidFill>
                <a:effectLst/>
                <a:latin typeface="Calibri" panose="020F0502020204030204" pitchFamily="34" charset="0"/>
              </a:rPr>
              <a:t>Understand and describe how interpersonal factors can positively influence communication </a:t>
            </a:r>
          </a:p>
          <a:p>
            <a:endParaRPr lang="en-GB" sz="2400" b="1" dirty="0">
              <a:solidFill>
                <a:srgbClr val="000000"/>
              </a:solidFill>
              <a:latin typeface="Calibri" panose="020F0502020204030204" pitchFamily="34" charset="0"/>
            </a:endParaRPr>
          </a:p>
          <a:p>
            <a:endParaRPr lang="en-GB" sz="2400" b="1" dirty="0">
              <a:solidFill>
                <a:srgbClr val="000000"/>
              </a:solidFill>
              <a:latin typeface="Calibri" panose="020F0502020204030204" pitchFamily="34" charset="0"/>
            </a:endParaRPr>
          </a:p>
          <a:p>
            <a:endParaRPr lang="en-GB" sz="2000" b="1" dirty="0">
              <a:latin typeface="Arial Rounded MT Bold" panose="020F0704030504030204" pitchFamily="34" charset="0"/>
            </a:endParaRPr>
          </a:p>
        </p:txBody>
      </p:sp>
      <p:pic>
        <p:nvPicPr>
          <p:cNvPr id="19" name="Picture 18" descr="A close up of a sign&#10;&#10;Description automatically generated">
            <a:extLst>
              <a:ext uri="{FF2B5EF4-FFF2-40B4-BE49-F238E27FC236}">
                <a16:creationId xmlns:a16="http://schemas.microsoft.com/office/drawing/2014/main" id="{6B1CBB45-5CE9-4B55-8B9E-EE17423DBE0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4889" b="93778" l="5333" r="96000">
                        <a14:foregroundMark x1="32889" y1="8444" x2="32889" y2="8444"/>
                        <a14:foregroundMark x1="33778" y1="5333" x2="33778" y2="5333"/>
                        <a14:foregroundMark x1="71556" y1="7111" x2="71556" y2="7111"/>
                        <a14:foregroundMark x1="85333" y1="12444" x2="85333" y2="12444"/>
                        <a14:foregroundMark x1="75111" y1="9778" x2="75111" y2="9778"/>
                        <a14:foregroundMark x1="74222" y1="8000" x2="74222" y2="8000"/>
                        <a14:foregroundMark x1="80889" y1="8889" x2="80889" y2="8889"/>
                        <a14:foregroundMark x1="85778" y1="8889" x2="86222" y2="10667"/>
                        <a14:foregroundMark x1="91111" y1="19111" x2="91111" y2="19111"/>
                        <a14:foregroundMark x1="76444" y1="88000" x2="76444" y2="88000"/>
                        <a14:foregroundMark x1="81778" y1="93778" x2="81778" y2="93778"/>
                        <a14:foregroundMark x1="96000" y1="92000" x2="96000" y2="92000"/>
                        <a14:foregroundMark x1="52000" y1="90222" x2="52000" y2="90222"/>
                        <a14:foregroundMark x1="51556" y1="90222" x2="51556" y2="90222"/>
                        <a14:foregroundMark x1="5333" y1="67556" x2="5333" y2="67556"/>
                        <a14:backgroundMark x1="49333" y1="88000" x2="49333" y2="88000"/>
                        <a14:backgroundMark x1="51111" y1="88444" x2="51111" y2="88444"/>
                        <a14:backgroundMark x1="50222" y1="88444" x2="51556" y2="88889"/>
                      </a14:backgroundRemoval>
                    </a14:imgEffect>
                  </a14:imgLayer>
                </a14:imgProps>
              </a:ext>
              <a:ext uri="{28A0092B-C50C-407E-A947-70E740481C1C}">
                <a14:useLocalDpi xmlns:a14="http://schemas.microsoft.com/office/drawing/2010/main" val="0"/>
              </a:ext>
            </a:extLst>
          </a:blip>
          <a:stretch>
            <a:fillRect/>
          </a:stretch>
        </p:blipFill>
        <p:spPr>
          <a:xfrm>
            <a:off x="112294" y="559559"/>
            <a:ext cx="1483567" cy="1483567"/>
          </a:xfrm>
          <a:prstGeom prst="rect">
            <a:avLst/>
          </a:prstGeom>
        </p:spPr>
      </p:pic>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6007572"/>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dirty="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28 September 2020</a:t>
            </a:fld>
            <a:endParaRPr lang="en-GB" sz="2800" b="1" dirty="0">
              <a:latin typeface="Arial Rounded MT Bold" panose="020F0704030504030204" pitchFamily="34" charset="0"/>
            </a:endParaRPr>
          </a:p>
        </p:txBody>
      </p:sp>
    </p:spTree>
    <p:extLst>
      <p:ext uri="{BB962C8B-B14F-4D97-AF65-F5344CB8AC3E}">
        <p14:creationId xmlns:p14="http://schemas.microsoft.com/office/powerpoint/2010/main" val="1457169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F3124-28E9-47B7-B9E7-1DD7361EC035}"/>
              </a:ext>
            </a:extLst>
          </p:cNvPr>
          <p:cNvSpPr>
            <a:spLocks noGrp="1"/>
          </p:cNvSpPr>
          <p:nvPr>
            <p:ph type="title"/>
          </p:nvPr>
        </p:nvSpPr>
        <p:spPr>
          <a:xfrm>
            <a:off x="260685" y="245978"/>
            <a:ext cx="4985084" cy="870117"/>
          </a:xfrm>
        </p:spPr>
        <p:txBody>
          <a:bodyPr/>
          <a:lstStyle/>
          <a:p>
            <a:r>
              <a:rPr lang="en-GB" b="1" dirty="0"/>
              <a:t>Interpersonal factors</a:t>
            </a:r>
          </a:p>
        </p:txBody>
      </p:sp>
      <p:sp>
        <p:nvSpPr>
          <p:cNvPr id="3" name="Content Placeholder 2">
            <a:extLst>
              <a:ext uri="{FF2B5EF4-FFF2-40B4-BE49-F238E27FC236}">
                <a16:creationId xmlns:a16="http://schemas.microsoft.com/office/drawing/2014/main" id="{361B8418-F7EE-4A48-868E-910860A1020E}"/>
              </a:ext>
            </a:extLst>
          </p:cNvPr>
          <p:cNvSpPr>
            <a:spLocks noGrp="1"/>
          </p:cNvSpPr>
          <p:nvPr>
            <p:ph idx="1"/>
          </p:nvPr>
        </p:nvSpPr>
        <p:spPr>
          <a:xfrm>
            <a:off x="260685" y="1116095"/>
            <a:ext cx="11670630" cy="4819484"/>
          </a:xfrm>
        </p:spPr>
        <p:txBody>
          <a:bodyPr>
            <a:normAutofit fontScale="92500" lnSpcReduction="20000"/>
          </a:bodyPr>
          <a:lstStyle/>
          <a:p>
            <a:pPr>
              <a:buNone/>
            </a:pPr>
            <a:r>
              <a:rPr lang="en-GB" dirty="0"/>
              <a:t>‘Interpersonal’ means ‘between people’. </a:t>
            </a:r>
          </a:p>
          <a:p>
            <a:pPr>
              <a:buNone/>
            </a:pPr>
            <a:endParaRPr lang="en-GB" dirty="0"/>
          </a:p>
          <a:p>
            <a:pPr>
              <a:buNone/>
            </a:pPr>
            <a:r>
              <a:rPr lang="en-GB" dirty="0"/>
              <a:t>There are a variety of factors that could positively influence communication. These include: </a:t>
            </a:r>
          </a:p>
          <a:p>
            <a:pPr lvl="1"/>
            <a:r>
              <a:rPr lang="en-US" sz="3000" dirty="0"/>
              <a:t>relationships</a:t>
            </a:r>
          </a:p>
          <a:p>
            <a:pPr lvl="1"/>
            <a:r>
              <a:rPr lang="en-US" sz="3000" dirty="0"/>
              <a:t>personal space</a:t>
            </a:r>
          </a:p>
          <a:p>
            <a:pPr lvl="1"/>
            <a:r>
              <a:rPr lang="en-US" sz="3000" dirty="0"/>
              <a:t>respecting differences in culture</a:t>
            </a:r>
          </a:p>
          <a:p>
            <a:pPr lvl="1"/>
            <a:r>
              <a:rPr lang="en-US" sz="3000" dirty="0"/>
              <a:t>body language</a:t>
            </a:r>
          </a:p>
          <a:p>
            <a:pPr lvl="1"/>
            <a:r>
              <a:rPr lang="en-US" sz="3000" dirty="0"/>
              <a:t>active listening</a:t>
            </a:r>
          </a:p>
          <a:p>
            <a:pPr>
              <a:buNone/>
            </a:pPr>
            <a:endParaRPr lang="en-US" dirty="0"/>
          </a:p>
          <a:p>
            <a:pPr indent="0">
              <a:buNone/>
            </a:pPr>
            <a:r>
              <a:rPr lang="en-US" dirty="0"/>
              <a:t>Watch the clip – discuss what sort of relationship you think the doctor had with his patient. How well did they communicate? </a:t>
            </a:r>
          </a:p>
          <a:p>
            <a:pPr indent="0">
              <a:buNone/>
            </a:pPr>
            <a:r>
              <a:rPr lang="en-US" dirty="0"/>
              <a:t>What helped positive communications?</a:t>
            </a:r>
            <a:endParaRPr lang="en-GB" dirty="0"/>
          </a:p>
        </p:txBody>
      </p:sp>
      <p:sp>
        <p:nvSpPr>
          <p:cNvPr id="5" name="TextBox 4">
            <a:extLst>
              <a:ext uri="{FF2B5EF4-FFF2-40B4-BE49-F238E27FC236}">
                <a16:creationId xmlns:a16="http://schemas.microsoft.com/office/drawing/2014/main" id="{40560912-4E1B-40C1-9951-19D17CBC7F12}"/>
              </a:ext>
            </a:extLst>
          </p:cNvPr>
          <p:cNvSpPr txBox="1"/>
          <p:nvPr/>
        </p:nvSpPr>
        <p:spPr>
          <a:xfrm>
            <a:off x="260685" y="6242690"/>
            <a:ext cx="6096000" cy="369332"/>
          </a:xfrm>
          <a:prstGeom prst="rect">
            <a:avLst/>
          </a:prstGeom>
          <a:noFill/>
        </p:spPr>
        <p:txBody>
          <a:bodyPr wrap="square">
            <a:spAutoFit/>
          </a:bodyPr>
          <a:lstStyle/>
          <a:p>
            <a:r>
              <a:rPr lang="en-GB" dirty="0">
                <a:hlinkClick r:id="rId2"/>
              </a:rPr>
              <a:t>https://www.youtube.com/watch?v=vTuQNWXEGVM</a:t>
            </a:r>
            <a:r>
              <a:rPr lang="en-GB" dirty="0"/>
              <a:t> </a:t>
            </a:r>
          </a:p>
        </p:txBody>
      </p:sp>
    </p:spTree>
    <p:extLst>
      <p:ext uri="{BB962C8B-B14F-4D97-AF65-F5344CB8AC3E}">
        <p14:creationId xmlns:p14="http://schemas.microsoft.com/office/powerpoint/2010/main" val="2066591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E02A8-1569-4FEC-B84B-17AFDB24DD2F}"/>
              </a:ext>
            </a:extLst>
          </p:cNvPr>
          <p:cNvSpPr>
            <a:spLocks noGrp="1"/>
          </p:cNvSpPr>
          <p:nvPr>
            <p:ph type="title"/>
          </p:nvPr>
        </p:nvSpPr>
        <p:spPr>
          <a:xfrm>
            <a:off x="212558" y="326189"/>
            <a:ext cx="3477126" cy="709696"/>
          </a:xfrm>
        </p:spPr>
        <p:txBody>
          <a:bodyPr/>
          <a:lstStyle/>
          <a:p>
            <a:r>
              <a:rPr lang="en-GB" b="1" dirty="0"/>
              <a:t>Relationships</a:t>
            </a:r>
          </a:p>
        </p:txBody>
      </p:sp>
      <p:sp>
        <p:nvSpPr>
          <p:cNvPr id="3" name="Content Placeholder 2">
            <a:extLst>
              <a:ext uri="{FF2B5EF4-FFF2-40B4-BE49-F238E27FC236}">
                <a16:creationId xmlns:a16="http://schemas.microsoft.com/office/drawing/2014/main" id="{DC1189D3-A10D-441D-8E26-CCD59E7F6DBF}"/>
              </a:ext>
            </a:extLst>
          </p:cNvPr>
          <p:cNvSpPr>
            <a:spLocks noGrp="1"/>
          </p:cNvSpPr>
          <p:nvPr>
            <p:ph idx="1"/>
          </p:nvPr>
        </p:nvSpPr>
        <p:spPr>
          <a:xfrm>
            <a:off x="212558" y="1035885"/>
            <a:ext cx="11766884" cy="5316790"/>
          </a:xfrm>
        </p:spPr>
        <p:txBody>
          <a:bodyPr vert="horz" lIns="91440" tIns="45720" rIns="91440" bIns="45720" rtlCol="0" anchor="t">
            <a:normAutofit fontScale="92500" lnSpcReduction="20000"/>
          </a:bodyPr>
          <a:lstStyle/>
          <a:p>
            <a:pPr>
              <a:buNone/>
            </a:pPr>
            <a:r>
              <a:rPr lang="en-GB"/>
              <a:t>These can positively influence communications by providing:</a:t>
            </a:r>
          </a:p>
          <a:p>
            <a:r>
              <a:rPr lang="en-GB" b="1"/>
              <a:t>feelings of well-being </a:t>
            </a:r>
            <a:r>
              <a:rPr lang="en-GB"/>
              <a:t>– positive and respectful relationships make people feel better about themselves and others. Participants will feel valued, understood, listened to and respected.</a:t>
            </a:r>
            <a:endParaRPr lang="en-GB" dirty="0">
              <a:cs typeface="Calibri"/>
            </a:endParaRPr>
          </a:p>
          <a:p>
            <a:r>
              <a:rPr lang="en-GB" b="1"/>
              <a:t>opportunities to socialise </a:t>
            </a:r>
            <a:r>
              <a:rPr lang="en-GB"/>
              <a:t>– good relationships can build confidence and self-esteem when interacting or communicating</a:t>
            </a:r>
            <a:endParaRPr lang="en-GB" dirty="0">
              <a:cs typeface="Calibri"/>
            </a:endParaRPr>
          </a:p>
          <a:p>
            <a:r>
              <a:rPr lang="en-GB" b="1"/>
              <a:t>meaningful activity </a:t>
            </a:r>
            <a:r>
              <a:rPr lang="en-GB"/>
              <a:t>– good relationships can provide people with stimulation and topics for discussion</a:t>
            </a:r>
            <a:endParaRPr lang="en-GB" dirty="0">
              <a:cs typeface="Calibri"/>
            </a:endParaRPr>
          </a:p>
          <a:p>
            <a:r>
              <a:rPr lang="en-GB" b="1"/>
              <a:t>information</a:t>
            </a:r>
            <a:r>
              <a:rPr lang="en-GB"/>
              <a:t> – good relationships between service users and providers will help people share information</a:t>
            </a:r>
            <a:endParaRPr lang="en-GB" dirty="0">
              <a:cs typeface="Calibri"/>
            </a:endParaRPr>
          </a:p>
          <a:p>
            <a:r>
              <a:rPr lang="en-GB" b="1"/>
              <a:t>reassurance</a:t>
            </a:r>
            <a:r>
              <a:rPr lang="en-GB"/>
              <a:t> – good relationships can build mutual trust and respect making good communication easier. Willingness and a commitment to understand another person's point of view is important.</a:t>
            </a:r>
            <a:endParaRPr lang="en-GB" dirty="0">
              <a:cs typeface="Calibri"/>
            </a:endParaRPr>
          </a:p>
          <a:p>
            <a:r>
              <a:rPr lang="en-GB" b="1"/>
              <a:t>modelling opportunities </a:t>
            </a:r>
            <a:r>
              <a:rPr lang="en-GB"/>
              <a:t>– good relationships can provide people with ideas and opportunities to replicate positive communications with others</a:t>
            </a:r>
            <a:endParaRPr lang="en-GB" dirty="0"/>
          </a:p>
        </p:txBody>
      </p:sp>
      <p:sp>
        <p:nvSpPr>
          <p:cNvPr id="5" name="TextBox 4">
            <a:extLst>
              <a:ext uri="{FF2B5EF4-FFF2-40B4-BE49-F238E27FC236}">
                <a16:creationId xmlns:a16="http://schemas.microsoft.com/office/drawing/2014/main" id="{9C391043-17A0-46C8-A45B-7B39CAAE5FC3}"/>
              </a:ext>
            </a:extLst>
          </p:cNvPr>
          <p:cNvSpPr txBox="1"/>
          <p:nvPr/>
        </p:nvSpPr>
        <p:spPr>
          <a:xfrm>
            <a:off x="212558" y="6352675"/>
            <a:ext cx="6120062" cy="369332"/>
          </a:xfrm>
          <a:prstGeom prst="rect">
            <a:avLst/>
          </a:prstGeom>
          <a:noFill/>
        </p:spPr>
        <p:txBody>
          <a:bodyPr wrap="square">
            <a:spAutoFit/>
          </a:bodyPr>
          <a:lstStyle/>
          <a:p>
            <a:r>
              <a:rPr lang="en-GB" dirty="0">
                <a:hlinkClick r:id="rId2"/>
              </a:rPr>
              <a:t>https://www.youtube.com/watch?v=dAlyfPyj99Q</a:t>
            </a:r>
            <a:r>
              <a:rPr lang="en-GB" dirty="0"/>
              <a:t> </a:t>
            </a:r>
          </a:p>
        </p:txBody>
      </p:sp>
    </p:spTree>
    <p:extLst>
      <p:ext uri="{BB962C8B-B14F-4D97-AF65-F5344CB8AC3E}">
        <p14:creationId xmlns:p14="http://schemas.microsoft.com/office/powerpoint/2010/main" val="4146390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9FAE2-C8D5-4C9E-A456-C0719C7DEA11}"/>
              </a:ext>
            </a:extLst>
          </p:cNvPr>
          <p:cNvSpPr>
            <a:spLocks noGrp="1"/>
          </p:cNvSpPr>
          <p:nvPr>
            <p:ph type="title"/>
          </p:nvPr>
        </p:nvSpPr>
        <p:spPr>
          <a:xfrm>
            <a:off x="180473" y="181810"/>
            <a:ext cx="3637547" cy="998454"/>
          </a:xfrm>
        </p:spPr>
        <p:txBody>
          <a:bodyPr/>
          <a:lstStyle/>
          <a:p>
            <a:r>
              <a:rPr lang="en-GB" dirty="0"/>
              <a:t>Personal space</a:t>
            </a:r>
          </a:p>
        </p:txBody>
      </p:sp>
      <p:graphicFrame>
        <p:nvGraphicFramePr>
          <p:cNvPr id="4" name="Content Placeholder 3">
            <a:extLst>
              <a:ext uri="{FF2B5EF4-FFF2-40B4-BE49-F238E27FC236}">
                <a16:creationId xmlns:a16="http://schemas.microsoft.com/office/drawing/2014/main" id="{01425BCA-2C99-49E3-B3EF-BBAEB5496FA6}"/>
              </a:ext>
            </a:extLst>
          </p:cNvPr>
          <p:cNvGraphicFramePr>
            <a:graphicFrameLocks noGrp="1"/>
          </p:cNvGraphicFramePr>
          <p:nvPr>
            <p:ph idx="1"/>
            <p:extLst>
              <p:ext uri="{D42A27DB-BD31-4B8C-83A1-F6EECF244321}">
                <p14:modId xmlns:p14="http://schemas.microsoft.com/office/powerpoint/2010/main" val="3829857168"/>
              </p:ext>
            </p:extLst>
          </p:nvPr>
        </p:nvGraphicFramePr>
        <p:xfrm>
          <a:off x="3048000" y="593558"/>
          <a:ext cx="8963527" cy="5968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3">
            <a:extLst>
              <a:ext uri="{FF2B5EF4-FFF2-40B4-BE49-F238E27FC236}">
                <a16:creationId xmlns:a16="http://schemas.microsoft.com/office/drawing/2014/main" id="{C0BDDAD1-6D64-4173-8ECB-E3C85DDF2186}"/>
              </a:ext>
            </a:extLst>
          </p:cNvPr>
          <p:cNvPicPr>
            <a:picLocks noChangeAspect="1" noChangeArrowheads="1"/>
          </p:cNvPicPr>
          <p:nvPr/>
        </p:nvPicPr>
        <p:blipFill>
          <a:blip r:embed="rId7" cstate="print"/>
          <a:srcRect l="37019" t="35697" r="21731" b="13822"/>
          <a:stretch>
            <a:fillRect/>
          </a:stretch>
        </p:blipFill>
        <p:spPr bwMode="auto">
          <a:xfrm>
            <a:off x="180473" y="2138687"/>
            <a:ext cx="4497920" cy="4403558"/>
          </a:xfrm>
          <a:prstGeom prst="rect">
            <a:avLst/>
          </a:prstGeom>
          <a:noFill/>
          <a:ln w="9525">
            <a:noFill/>
            <a:miter lim="800000"/>
            <a:headEnd/>
            <a:tailEnd/>
          </a:ln>
        </p:spPr>
      </p:pic>
      <p:sp>
        <p:nvSpPr>
          <p:cNvPr id="12" name="TextBox 11">
            <a:extLst>
              <a:ext uri="{FF2B5EF4-FFF2-40B4-BE49-F238E27FC236}">
                <a16:creationId xmlns:a16="http://schemas.microsoft.com/office/drawing/2014/main" id="{CEC591F3-CADB-4C59-8A6B-F29A135EA013}"/>
              </a:ext>
            </a:extLst>
          </p:cNvPr>
          <p:cNvSpPr txBox="1"/>
          <p:nvPr/>
        </p:nvSpPr>
        <p:spPr>
          <a:xfrm>
            <a:off x="180473" y="958087"/>
            <a:ext cx="6136104" cy="1200329"/>
          </a:xfrm>
          <a:prstGeom prst="rect">
            <a:avLst/>
          </a:prstGeom>
          <a:noFill/>
        </p:spPr>
        <p:txBody>
          <a:bodyPr wrap="square">
            <a:spAutoFit/>
          </a:bodyPr>
          <a:lstStyle/>
          <a:p>
            <a:r>
              <a:rPr lang="en-GB" sz="2400" b="1" dirty="0"/>
              <a:t>This is the physical space you maintain between yourself and others when communicating </a:t>
            </a:r>
          </a:p>
        </p:txBody>
      </p:sp>
      <p:sp>
        <p:nvSpPr>
          <p:cNvPr id="14" name="TextBox 13">
            <a:extLst>
              <a:ext uri="{FF2B5EF4-FFF2-40B4-BE49-F238E27FC236}">
                <a16:creationId xmlns:a16="http://schemas.microsoft.com/office/drawing/2014/main" id="{952A12A2-BE99-443A-B3C8-405040031CAD}"/>
              </a:ext>
            </a:extLst>
          </p:cNvPr>
          <p:cNvSpPr txBox="1"/>
          <p:nvPr/>
        </p:nvSpPr>
        <p:spPr>
          <a:xfrm>
            <a:off x="132346" y="6542245"/>
            <a:ext cx="6136104" cy="369332"/>
          </a:xfrm>
          <a:prstGeom prst="rect">
            <a:avLst/>
          </a:prstGeom>
          <a:noFill/>
        </p:spPr>
        <p:txBody>
          <a:bodyPr wrap="square">
            <a:spAutoFit/>
          </a:bodyPr>
          <a:lstStyle/>
          <a:p>
            <a:r>
              <a:rPr lang="en-GB" dirty="0">
                <a:hlinkClick r:id="rId8"/>
              </a:rPr>
              <a:t>https://www.youtube.com/watch?v=sgJ24hknbHs</a:t>
            </a:r>
            <a:r>
              <a:rPr lang="en-GB" dirty="0"/>
              <a:t> </a:t>
            </a:r>
          </a:p>
        </p:txBody>
      </p:sp>
    </p:spTree>
    <p:extLst>
      <p:ext uri="{BB962C8B-B14F-4D97-AF65-F5344CB8AC3E}">
        <p14:creationId xmlns:p14="http://schemas.microsoft.com/office/powerpoint/2010/main" val="938502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E60E5-D4CB-492B-B9AC-187B3CF2E808}"/>
              </a:ext>
            </a:extLst>
          </p:cNvPr>
          <p:cNvSpPr>
            <a:spLocks noGrp="1"/>
          </p:cNvSpPr>
          <p:nvPr>
            <p:ph type="title"/>
          </p:nvPr>
        </p:nvSpPr>
        <p:spPr>
          <a:xfrm>
            <a:off x="148389" y="188663"/>
            <a:ext cx="6845968" cy="693654"/>
          </a:xfrm>
        </p:spPr>
        <p:txBody>
          <a:bodyPr>
            <a:normAutofit fontScale="90000"/>
          </a:bodyPr>
          <a:lstStyle/>
          <a:p>
            <a:r>
              <a:rPr lang="en-GB" b="1" dirty="0"/>
              <a:t>Respecting different cultures</a:t>
            </a:r>
          </a:p>
        </p:txBody>
      </p:sp>
      <p:sp>
        <p:nvSpPr>
          <p:cNvPr id="3" name="Content Placeholder 2">
            <a:extLst>
              <a:ext uri="{FF2B5EF4-FFF2-40B4-BE49-F238E27FC236}">
                <a16:creationId xmlns:a16="http://schemas.microsoft.com/office/drawing/2014/main" id="{59A9492B-AFC3-4BB7-9264-E253555F4DB8}"/>
              </a:ext>
            </a:extLst>
          </p:cNvPr>
          <p:cNvSpPr>
            <a:spLocks noGrp="1"/>
          </p:cNvSpPr>
          <p:nvPr>
            <p:ph idx="1"/>
          </p:nvPr>
        </p:nvSpPr>
        <p:spPr>
          <a:xfrm>
            <a:off x="148389" y="882317"/>
            <a:ext cx="11895222" cy="5787019"/>
          </a:xfrm>
        </p:spPr>
        <p:txBody>
          <a:bodyPr vert="horz" lIns="91440" tIns="45720" rIns="91440" bIns="45720" rtlCol="0" anchor="t">
            <a:normAutofit fontScale="92500" lnSpcReduction="10000"/>
          </a:bodyPr>
          <a:lstStyle/>
          <a:p>
            <a:pPr lvl="0">
              <a:spcBef>
                <a:spcPts val="576"/>
              </a:spcBef>
              <a:buNone/>
            </a:pPr>
            <a:r>
              <a:rPr lang="en-US" dirty="0">
                <a:solidFill>
                  <a:prstClr val="black"/>
                </a:solidFill>
              </a:rPr>
              <a:t>This can:</a:t>
            </a:r>
          </a:p>
          <a:p>
            <a:pPr marL="342900" lvl="0" indent="-342900">
              <a:spcBef>
                <a:spcPts val="0"/>
              </a:spcBef>
            </a:pPr>
            <a:r>
              <a:rPr lang="en-US" dirty="0"/>
              <a:t>encourage respectful and therefore positive communications, e.g. be aware of how </a:t>
            </a:r>
            <a:r>
              <a:rPr lang="en-US" b="1" dirty="0"/>
              <a:t>maintaining eye contact</a:t>
            </a:r>
            <a:r>
              <a:rPr lang="en-US" dirty="0"/>
              <a:t> can be seen as a sign of genuine interest in Western cultures and how </a:t>
            </a:r>
            <a:r>
              <a:rPr lang="en-US" b="1" dirty="0"/>
              <a:t>avoiding eye contact</a:t>
            </a:r>
            <a:r>
              <a:rPr lang="en-US" dirty="0"/>
              <a:t> in Asian cultures can be seen as respectful</a:t>
            </a:r>
            <a:endParaRPr lang="en-US" dirty="0">
              <a:cs typeface="Calibri"/>
            </a:endParaRPr>
          </a:p>
          <a:p>
            <a:pPr marL="342900" lvl="0" indent="-342900">
              <a:spcBef>
                <a:spcPts val="0"/>
              </a:spcBef>
            </a:pPr>
            <a:endParaRPr lang="en-US" dirty="0">
              <a:solidFill>
                <a:prstClr val="black"/>
              </a:solidFill>
            </a:endParaRPr>
          </a:p>
          <a:p>
            <a:pPr marL="342900" lvl="0" indent="-342900">
              <a:spcBef>
                <a:spcPts val="0"/>
              </a:spcBef>
            </a:pPr>
            <a:r>
              <a:rPr lang="en-US" dirty="0"/>
              <a:t>avoid misunderstandings and therefore encourage positive communications e.g. touching an adult on the head in Hispanic cultures can be seen as </a:t>
            </a:r>
            <a:r>
              <a:rPr lang="en-US" b="1" dirty="0"/>
              <a:t>caring </a:t>
            </a:r>
            <a:r>
              <a:rPr lang="en-US" dirty="0"/>
              <a:t>and compassionate, in Western cultures this is seen as </a:t>
            </a:r>
            <a:r>
              <a:rPr lang="en-US" b="1" err="1"/>
              <a:t>patronising</a:t>
            </a:r>
            <a:r>
              <a:rPr lang="en-US" b="1" dirty="0"/>
              <a:t> </a:t>
            </a:r>
            <a:r>
              <a:rPr lang="en-US" dirty="0"/>
              <a:t>and in Asian cultures as inappropriate.</a:t>
            </a:r>
            <a:endParaRPr lang="en-US" dirty="0">
              <a:cs typeface="Calibri"/>
            </a:endParaRPr>
          </a:p>
          <a:p>
            <a:pPr marL="342900" lvl="0" indent="-342900">
              <a:spcBef>
                <a:spcPts val="0"/>
              </a:spcBef>
              <a:buNone/>
            </a:pPr>
            <a:endParaRPr lang="en-US" dirty="0">
              <a:solidFill>
                <a:prstClr val="black"/>
              </a:solidFill>
            </a:endParaRPr>
          </a:p>
          <a:p>
            <a:pPr marL="342900" lvl="0" indent="-342900">
              <a:spcBef>
                <a:spcPts val="0"/>
              </a:spcBef>
            </a:pPr>
            <a:r>
              <a:rPr lang="en-US" dirty="0">
                <a:solidFill>
                  <a:prstClr val="black"/>
                </a:solidFill>
              </a:rPr>
              <a:t>vary between individuals and groups of individuals depending on their background, experiences, views and preferences, so it is important to not make assumptions about what an individual prefers based on their background or culture.  Ask first – doing so will ensure positive communications</a:t>
            </a:r>
          </a:p>
          <a:p>
            <a:pPr marL="342900" lvl="0" indent="-342900">
              <a:spcBef>
                <a:spcPts val="0"/>
              </a:spcBef>
            </a:pPr>
            <a:endParaRPr lang="en-US" dirty="0">
              <a:solidFill>
                <a:prstClr val="black"/>
              </a:solidFill>
            </a:endParaRPr>
          </a:p>
          <a:p>
            <a:pPr marL="342900" lvl="0" indent="-342900">
              <a:spcBef>
                <a:spcPts val="0"/>
              </a:spcBef>
            </a:pPr>
            <a:r>
              <a:rPr lang="en-US" dirty="0">
                <a:solidFill>
                  <a:prstClr val="black"/>
                </a:solidFill>
              </a:rPr>
              <a:t>require time and a willingness to find out what the differences are and how they can be respected for every individual.</a:t>
            </a:r>
          </a:p>
        </p:txBody>
      </p:sp>
    </p:spTree>
    <p:extLst>
      <p:ext uri="{BB962C8B-B14F-4D97-AF65-F5344CB8AC3E}">
        <p14:creationId xmlns:p14="http://schemas.microsoft.com/office/powerpoint/2010/main" val="3820270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172D8-FAD5-4214-B9FB-884DC763B609}"/>
              </a:ext>
            </a:extLst>
          </p:cNvPr>
          <p:cNvSpPr>
            <a:spLocks noGrp="1"/>
          </p:cNvSpPr>
          <p:nvPr>
            <p:ph type="title"/>
          </p:nvPr>
        </p:nvSpPr>
        <p:spPr>
          <a:xfrm>
            <a:off x="164432" y="172621"/>
            <a:ext cx="3814011" cy="773864"/>
          </a:xfrm>
        </p:spPr>
        <p:txBody>
          <a:bodyPr/>
          <a:lstStyle/>
          <a:p>
            <a:r>
              <a:rPr lang="en-GB" b="1" dirty="0"/>
              <a:t>Body language</a:t>
            </a:r>
          </a:p>
        </p:txBody>
      </p:sp>
      <p:sp>
        <p:nvSpPr>
          <p:cNvPr id="3" name="Content Placeholder 2">
            <a:extLst>
              <a:ext uri="{FF2B5EF4-FFF2-40B4-BE49-F238E27FC236}">
                <a16:creationId xmlns:a16="http://schemas.microsoft.com/office/drawing/2014/main" id="{302FFA62-00CD-4908-998B-00D3F7D73929}"/>
              </a:ext>
            </a:extLst>
          </p:cNvPr>
          <p:cNvSpPr>
            <a:spLocks noGrp="1"/>
          </p:cNvSpPr>
          <p:nvPr>
            <p:ph idx="1"/>
          </p:nvPr>
        </p:nvSpPr>
        <p:spPr>
          <a:xfrm>
            <a:off x="164432" y="946485"/>
            <a:ext cx="11863135" cy="5738893"/>
          </a:xfrm>
        </p:spPr>
        <p:txBody>
          <a:bodyPr vert="horz" lIns="91440" tIns="45720" rIns="91440" bIns="45720" rtlCol="0" anchor="t">
            <a:normAutofit fontScale="92500"/>
          </a:bodyPr>
          <a:lstStyle/>
          <a:p>
            <a:pPr marL="0" indent="0">
              <a:buNone/>
            </a:pPr>
            <a:r>
              <a:rPr lang="en-US"/>
              <a:t>We have already covered a lot on body language in non-verbal communication – now you </a:t>
            </a:r>
            <a:r>
              <a:rPr lang="en-US" dirty="0"/>
              <a:t>need to look at how body language can be a factor in positive communication</a:t>
            </a:r>
          </a:p>
          <a:p>
            <a:pPr lvl="0"/>
            <a:r>
              <a:rPr lang="en-US" dirty="0">
                <a:solidFill>
                  <a:prstClr val="black"/>
                </a:solidFill>
              </a:rPr>
              <a:t>Positive body language can convey feelings of genuine interest and help with developing relationships and engaging individuals – e.g. if a child approaches a </a:t>
            </a:r>
            <a:r>
              <a:rPr lang="en-US" b="1" dirty="0">
                <a:solidFill>
                  <a:schemeClr val="accent1"/>
                </a:solidFill>
              </a:rPr>
              <a:t>childcare</a:t>
            </a:r>
            <a:r>
              <a:rPr lang="en-US" dirty="0">
                <a:solidFill>
                  <a:prstClr val="black"/>
                </a:solidFill>
              </a:rPr>
              <a:t> </a:t>
            </a:r>
            <a:r>
              <a:rPr lang="en-US" b="1" dirty="0">
                <a:solidFill>
                  <a:schemeClr val="accent1"/>
                </a:solidFill>
              </a:rPr>
              <a:t>assistant</a:t>
            </a:r>
            <a:r>
              <a:rPr lang="en-US" dirty="0">
                <a:solidFill>
                  <a:prstClr val="black"/>
                </a:solidFill>
              </a:rPr>
              <a:t> with their painting, the childcare assistant can show their genuine interest by </a:t>
            </a:r>
            <a:r>
              <a:rPr lang="en-US" dirty="0">
                <a:solidFill>
                  <a:srgbClr val="FF0000"/>
                </a:solidFill>
              </a:rPr>
              <a:t>lowering themselves down </a:t>
            </a:r>
            <a:r>
              <a:rPr lang="en-US" dirty="0">
                <a:solidFill>
                  <a:prstClr val="black"/>
                </a:solidFill>
              </a:rPr>
              <a:t>to the child’s eye level</a:t>
            </a:r>
            <a:r>
              <a:rPr lang="en-US" dirty="0">
                <a:solidFill>
                  <a:srgbClr val="FF0000"/>
                </a:solidFill>
              </a:rPr>
              <a:t>, leaning towards</a:t>
            </a:r>
            <a:r>
              <a:rPr lang="en-US" dirty="0">
                <a:solidFill>
                  <a:prstClr val="black"/>
                </a:solidFill>
              </a:rPr>
              <a:t> the child and </a:t>
            </a:r>
            <a:r>
              <a:rPr lang="en-US" dirty="0">
                <a:solidFill>
                  <a:srgbClr val="FF0000"/>
                </a:solidFill>
              </a:rPr>
              <a:t>smiling</a:t>
            </a:r>
            <a:r>
              <a:rPr lang="en-US" dirty="0">
                <a:solidFill>
                  <a:prstClr val="black"/>
                </a:solidFill>
              </a:rPr>
              <a:t> while looking at the painting. The child in turn will feel pleased, their skill and ability </a:t>
            </a:r>
            <a:r>
              <a:rPr lang="en-US" dirty="0" err="1">
                <a:solidFill>
                  <a:prstClr val="black"/>
                </a:solidFill>
              </a:rPr>
              <a:t>recognised</a:t>
            </a:r>
            <a:r>
              <a:rPr lang="en-US" dirty="0">
                <a:solidFill>
                  <a:prstClr val="black"/>
                </a:solidFill>
              </a:rPr>
              <a:t> and valued.</a:t>
            </a:r>
          </a:p>
          <a:p>
            <a:r>
              <a:rPr lang="en-US" dirty="0">
                <a:solidFill>
                  <a:prstClr val="black"/>
                </a:solidFill>
              </a:rPr>
              <a:t>Positive body language can convey feelings of reassurance and help with developing relationships and engaging individuals – e.g. if a young person wants to speak to an </a:t>
            </a:r>
            <a:r>
              <a:rPr lang="en-US" b="1" dirty="0">
                <a:solidFill>
                  <a:schemeClr val="accent1"/>
                </a:solidFill>
              </a:rPr>
              <a:t>activities worker </a:t>
            </a:r>
            <a:r>
              <a:rPr lang="en-US" dirty="0">
                <a:solidFill>
                  <a:prstClr val="black"/>
                </a:solidFill>
              </a:rPr>
              <a:t>about a personal issue, the activities worker can provide reassurance and understanding by </a:t>
            </a:r>
            <a:r>
              <a:rPr lang="en-US" dirty="0">
                <a:solidFill>
                  <a:srgbClr val="FF0000"/>
                </a:solidFill>
              </a:rPr>
              <a:t>not looking shocked</a:t>
            </a:r>
            <a:r>
              <a:rPr lang="en-US" dirty="0">
                <a:solidFill>
                  <a:prstClr val="black"/>
                </a:solidFill>
              </a:rPr>
              <a:t>, by using </a:t>
            </a:r>
            <a:r>
              <a:rPr lang="en-US" dirty="0">
                <a:solidFill>
                  <a:srgbClr val="FF0000"/>
                </a:solidFill>
              </a:rPr>
              <a:t>small, calm movements</a:t>
            </a:r>
            <a:r>
              <a:rPr lang="en-US" dirty="0">
                <a:solidFill>
                  <a:prstClr val="black"/>
                </a:solidFill>
              </a:rPr>
              <a:t> and adopting a </a:t>
            </a:r>
            <a:r>
              <a:rPr lang="en-US" dirty="0">
                <a:solidFill>
                  <a:srgbClr val="FF0000"/>
                </a:solidFill>
              </a:rPr>
              <a:t>slightly forward stance</a:t>
            </a:r>
            <a:r>
              <a:rPr lang="en-US" dirty="0">
                <a:solidFill>
                  <a:prstClr val="black"/>
                </a:solidFill>
              </a:rPr>
              <a:t>, </a:t>
            </a:r>
            <a:r>
              <a:rPr lang="en-US" dirty="0">
                <a:solidFill>
                  <a:srgbClr val="FF0000"/>
                </a:solidFill>
              </a:rPr>
              <a:t>leaning towards </a:t>
            </a:r>
            <a:r>
              <a:rPr lang="en-US" dirty="0">
                <a:solidFill>
                  <a:prstClr val="black"/>
                </a:solidFill>
              </a:rPr>
              <a:t>the individual while </a:t>
            </a:r>
            <a:r>
              <a:rPr lang="en-US" dirty="0">
                <a:solidFill>
                  <a:srgbClr val="FF0000"/>
                </a:solidFill>
              </a:rPr>
              <a:t>respecting their personal space</a:t>
            </a:r>
            <a:r>
              <a:rPr lang="en-US" dirty="0">
                <a:solidFill>
                  <a:prstClr val="black"/>
                </a:solidFill>
              </a:rPr>
              <a:t>. The child in turn will feel less awkward/anxious about speaking.</a:t>
            </a:r>
          </a:p>
        </p:txBody>
      </p:sp>
      <p:sp>
        <p:nvSpPr>
          <p:cNvPr id="5" name="TextBox 4">
            <a:extLst>
              <a:ext uri="{FF2B5EF4-FFF2-40B4-BE49-F238E27FC236}">
                <a16:creationId xmlns:a16="http://schemas.microsoft.com/office/drawing/2014/main" id="{C7EEDD2D-DEFF-4BEE-B10E-C7508D952038}"/>
              </a:ext>
            </a:extLst>
          </p:cNvPr>
          <p:cNvSpPr txBox="1"/>
          <p:nvPr/>
        </p:nvSpPr>
        <p:spPr>
          <a:xfrm>
            <a:off x="6685548" y="374887"/>
            <a:ext cx="6152146" cy="369332"/>
          </a:xfrm>
          <a:prstGeom prst="rect">
            <a:avLst/>
          </a:prstGeom>
          <a:noFill/>
        </p:spPr>
        <p:txBody>
          <a:bodyPr wrap="square">
            <a:spAutoFit/>
          </a:bodyPr>
          <a:lstStyle/>
          <a:p>
            <a:r>
              <a:rPr lang="en-GB" dirty="0">
                <a:hlinkClick r:id="rId2"/>
              </a:rPr>
              <a:t>https://www.youtube.com/watch?v=ZlBQxCzgRLw</a:t>
            </a:r>
            <a:r>
              <a:rPr lang="en-GB" dirty="0"/>
              <a:t> </a:t>
            </a:r>
          </a:p>
        </p:txBody>
      </p:sp>
    </p:spTree>
    <p:extLst>
      <p:ext uri="{BB962C8B-B14F-4D97-AF65-F5344CB8AC3E}">
        <p14:creationId xmlns:p14="http://schemas.microsoft.com/office/powerpoint/2010/main" val="3739870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F6EDE-410C-4FD6-88D3-A38B1875336D}"/>
              </a:ext>
            </a:extLst>
          </p:cNvPr>
          <p:cNvSpPr>
            <a:spLocks noGrp="1"/>
          </p:cNvSpPr>
          <p:nvPr>
            <p:ph type="title"/>
          </p:nvPr>
        </p:nvSpPr>
        <p:spPr>
          <a:xfrm>
            <a:off x="212557" y="236789"/>
            <a:ext cx="3765884" cy="629486"/>
          </a:xfrm>
        </p:spPr>
        <p:txBody>
          <a:bodyPr>
            <a:normAutofit fontScale="90000"/>
          </a:bodyPr>
          <a:lstStyle/>
          <a:p>
            <a:r>
              <a:rPr lang="en-GB" b="1" dirty="0"/>
              <a:t>Active listening</a:t>
            </a:r>
          </a:p>
        </p:txBody>
      </p:sp>
      <p:sp>
        <p:nvSpPr>
          <p:cNvPr id="3" name="Content Placeholder 2">
            <a:extLst>
              <a:ext uri="{FF2B5EF4-FFF2-40B4-BE49-F238E27FC236}">
                <a16:creationId xmlns:a16="http://schemas.microsoft.com/office/drawing/2014/main" id="{B98BE922-88D6-4E8F-A3A4-A9EE5A80DE8E}"/>
              </a:ext>
            </a:extLst>
          </p:cNvPr>
          <p:cNvSpPr>
            <a:spLocks noGrp="1"/>
          </p:cNvSpPr>
          <p:nvPr>
            <p:ph idx="1"/>
          </p:nvPr>
        </p:nvSpPr>
        <p:spPr>
          <a:xfrm>
            <a:off x="212557" y="1106905"/>
            <a:ext cx="11141243" cy="5070058"/>
          </a:xfrm>
        </p:spPr>
        <p:txBody>
          <a:bodyPr>
            <a:normAutofit/>
          </a:bodyPr>
          <a:lstStyle/>
          <a:p>
            <a:pPr indent="0">
              <a:buNone/>
            </a:pPr>
            <a:r>
              <a:rPr lang="en-GB" b="1" dirty="0">
                <a:solidFill>
                  <a:schemeClr val="tx1"/>
                </a:solidFill>
              </a:rPr>
              <a:t>Being able to focus, understand, interpret and respond to what is being said or expressed. </a:t>
            </a:r>
          </a:p>
          <a:p>
            <a:pPr lvl="0"/>
            <a:r>
              <a:rPr lang="en-US" dirty="0">
                <a:solidFill>
                  <a:prstClr val="black"/>
                </a:solidFill>
              </a:rPr>
              <a:t>Hearing the ‘real’ messages and their intentions - by listening to what the individual is actually saying through </a:t>
            </a:r>
            <a:r>
              <a:rPr lang="en-US" b="1" dirty="0">
                <a:solidFill>
                  <a:srgbClr val="FF0000"/>
                </a:solidFill>
              </a:rPr>
              <a:t>both their verbal and non-verbal communication</a:t>
            </a:r>
            <a:r>
              <a:rPr lang="en-US" dirty="0">
                <a:solidFill>
                  <a:prstClr val="black"/>
                </a:solidFill>
              </a:rPr>
              <a:t>, care practitioners develop skills to listen not just to the words and what they think these mean but to the real message that the individual is trying to convey.</a:t>
            </a:r>
          </a:p>
          <a:p>
            <a:r>
              <a:rPr lang="en-US" dirty="0">
                <a:solidFill>
                  <a:prstClr val="black"/>
                </a:solidFill>
              </a:rPr>
              <a:t>This can promote the development of relationships built on mutual </a:t>
            </a:r>
            <a:r>
              <a:rPr lang="en-US" dirty="0">
                <a:solidFill>
                  <a:srgbClr val="FF0000"/>
                </a:solidFill>
              </a:rPr>
              <a:t>understanding</a:t>
            </a:r>
            <a:r>
              <a:rPr lang="en-US" dirty="0">
                <a:solidFill>
                  <a:prstClr val="black"/>
                </a:solidFill>
              </a:rPr>
              <a:t>, </a:t>
            </a:r>
            <a:r>
              <a:rPr lang="en-US" dirty="0">
                <a:solidFill>
                  <a:srgbClr val="FF0000"/>
                </a:solidFill>
              </a:rPr>
              <a:t>respect</a:t>
            </a:r>
            <a:r>
              <a:rPr lang="en-US" dirty="0">
                <a:solidFill>
                  <a:prstClr val="black"/>
                </a:solidFill>
              </a:rPr>
              <a:t> and </a:t>
            </a:r>
            <a:r>
              <a:rPr lang="en-US" dirty="0">
                <a:solidFill>
                  <a:srgbClr val="FF0000"/>
                </a:solidFill>
              </a:rPr>
              <a:t>trust</a:t>
            </a:r>
            <a:r>
              <a:rPr lang="en-US" dirty="0">
                <a:solidFill>
                  <a:prstClr val="black"/>
                </a:solidFill>
              </a:rPr>
              <a:t>. Service providers can establish a good understanding of the service user and use this as the in future communications. </a:t>
            </a:r>
          </a:p>
        </p:txBody>
      </p:sp>
      <p:sp>
        <p:nvSpPr>
          <p:cNvPr id="5" name="TextBox 4">
            <a:extLst>
              <a:ext uri="{FF2B5EF4-FFF2-40B4-BE49-F238E27FC236}">
                <a16:creationId xmlns:a16="http://schemas.microsoft.com/office/drawing/2014/main" id="{272D7D74-6842-48E8-9CFD-82CAC9700B87}"/>
              </a:ext>
            </a:extLst>
          </p:cNvPr>
          <p:cNvSpPr txBox="1"/>
          <p:nvPr/>
        </p:nvSpPr>
        <p:spPr>
          <a:xfrm>
            <a:off x="212557" y="6251879"/>
            <a:ext cx="6104020" cy="369332"/>
          </a:xfrm>
          <a:prstGeom prst="rect">
            <a:avLst/>
          </a:prstGeom>
          <a:noFill/>
        </p:spPr>
        <p:txBody>
          <a:bodyPr wrap="square">
            <a:spAutoFit/>
          </a:bodyPr>
          <a:lstStyle/>
          <a:p>
            <a:r>
              <a:rPr lang="en-GB" dirty="0">
                <a:hlinkClick r:id="rId2"/>
              </a:rPr>
              <a:t>https://www.youtube.com/watch?v=oWe_ogA5YCU</a:t>
            </a:r>
            <a:r>
              <a:rPr lang="en-GB" dirty="0"/>
              <a:t> </a:t>
            </a:r>
          </a:p>
        </p:txBody>
      </p:sp>
    </p:spTree>
    <p:extLst>
      <p:ext uri="{BB962C8B-B14F-4D97-AF65-F5344CB8AC3E}">
        <p14:creationId xmlns:p14="http://schemas.microsoft.com/office/powerpoint/2010/main" val="1326259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2134D-F3A5-4C26-A93C-5227B43CC10B}"/>
              </a:ext>
            </a:extLst>
          </p:cNvPr>
          <p:cNvSpPr txBox="1">
            <a:spLocks/>
          </p:cNvSpPr>
          <p:nvPr/>
        </p:nvSpPr>
        <p:spPr>
          <a:xfrm>
            <a:off x="4941115" y="2817144"/>
            <a:ext cx="2860020" cy="93472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t>Interpersonal factors</a:t>
            </a:r>
          </a:p>
        </p:txBody>
      </p:sp>
      <p:sp>
        <p:nvSpPr>
          <p:cNvPr id="4" name="Speech Bubble: Rectangle with Corners Rounded 3">
            <a:extLst>
              <a:ext uri="{FF2B5EF4-FFF2-40B4-BE49-F238E27FC236}">
                <a16:creationId xmlns:a16="http://schemas.microsoft.com/office/drawing/2014/main" id="{C3FF953F-A68D-4E51-BC70-4C127E13AFB3}"/>
              </a:ext>
            </a:extLst>
          </p:cNvPr>
          <p:cNvSpPr/>
          <p:nvPr/>
        </p:nvSpPr>
        <p:spPr>
          <a:xfrm>
            <a:off x="8204433" y="159391"/>
            <a:ext cx="3657602" cy="3003259"/>
          </a:xfrm>
          <a:prstGeom prst="wedgeRoundRectCallout">
            <a:avLst>
              <a:gd name="adj1" fmla="val -73647"/>
              <a:gd name="adj2" fmla="val 4295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US" b="1" u="sng" dirty="0">
                <a:solidFill>
                  <a:schemeClr val="tx1"/>
                </a:solidFill>
              </a:rPr>
              <a:t>Respecting differences in culture</a:t>
            </a:r>
          </a:p>
          <a:p>
            <a:pPr algn="ctr"/>
            <a:endParaRPr lang="en-GB" dirty="0">
              <a:solidFill>
                <a:schemeClr val="tx1"/>
              </a:solidFill>
              <a:cs typeface="Calibri"/>
            </a:endParaRPr>
          </a:p>
          <a:p>
            <a:pPr algn="ctr"/>
            <a:r>
              <a:rPr lang="en-GB">
                <a:solidFill>
                  <a:schemeClr val="tx1"/>
                </a:solidFill>
                <a:cs typeface="Calibri"/>
              </a:rPr>
              <a:t>Why do we need to be aware of differences in the way people from different cultures communicate?</a:t>
            </a:r>
            <a:endParaRPr lang="en-GB">
              <a:solidFill>
                <a:schemeClr val="tx1"/>
              </a:solidFill>
            </a:endParaRPr>
          </a:p>
          <a:p>
            <a:pPr algn="ctr"/>
            <a:endParaRPr lang="en-GB" dirty="0">
              <a:solidFill>
                <a:schemeClr val="tx1"/>
              </a:solidFill>
              <a:cs typeface="Calibri"/>
            </a:endParaRPr>
          </a:p>
          <a:p>
            <a:pPr algn="ctr"/>
            <a:r>
              <a:rPr lang="en-GB" dirty="0">
                <a:solidFill>
                  <a:schemeClr val="tx1"/>
                </a:solidFill>
                <a:cs typeface="Calibri"/>
              </a:rPr>
              <a:t>How can we ensure positive </a:t>
            </a:r>
            <a:r>
              <a:rPr lang="en-GB">
                <a:solidFill>
                  <a:schemeClr val="tx1"/>
                </a:solidFill>
                <a:cs typeface="Calibri"/>
              </a:rPr>
              <a:t>communication?</a:t>
            </a:r>
            <a:endParaRPr lang="en-GB" dirty="0">
              <a:solidFill>
                <a:schemeClr val="tx1"/>
              </a:solidFill>
              <a:cs typeface="Calibri"/>
            </a:endParaRPr>
          </a:p>
        </p:txBody>
      </p:sp>
      <p:sp>
        <p:nvSpPr>
          <p:cNvPr id="5" name="Speech Bubble: Rectangle with Corners Rounded 4">
            <a:extLst>
              <a:ext uri="{FF2B5EF4-FFF2-40B4-BE49-F238E27FC236}">
                <a16:creationId xmlns:a16="http://schemas.microsoft.com/office/drawing/2014/main" id="{1D32A424-4287-4934-819A-9EA037A51E04}"/>
              </a:ext>
            </a:extLst>
          </p:cNvPr>
          <p:cNvSpPr/>
          <p:nvPr/>
        </p:nvSpPr>
        <p:spPr>
          <a:xfrm>
            <a:off x="7281644" y="3263316"/>
            <a:ext cx="4580389" cy="3268161"/>
          </a:xfrm>
          <a:prstGeom prst="wedgeRoundRectCallout">
            <a:avLst>
              <a:gd name="adj1" fmla="val -65825"/>
              <a:gd name="adj2" fmla="val -3990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US" b="1" u="sng" dirty="0">
                <a:solidFill>
                  <a:schemeClr val="tx1"/>
                </a:solidFill>
              </a:rPr>
              <a:t>Relationships</a:t>
            </a:r>
          </a:p>
          <a:p>
            <a:pPr algn="ctr"/>
            <a:endParaRPr lang="en-US" dirty="0">
              <a:solidFill>
                <a:schemeClr val="tx1"/>
              </a:solidFill>
              <a:cs typeface="Calibri"/>
            </a:endParaRPr>
          </a:p>
          <a:p>
            <a:pPr algn="ctr"/>
            <a:r>
              <a:rPr lang="en-GB">
                <a:solidFill>
                  <a:schemeClr val="tx1"/>
                </a:solidFill>
                <a:ea typeface="+mn-lt"/>
                <a:cs typeface="+mn-lt"/>
              </a:rPr>
              <a:t>Why are relationships important in communication?</a:t>
            </a:r>
            <a:endParaRPr lang="en-US">
              <a:ea typeface="+mn-lt"/>
              <a:cs typeface="+mn-lt"/>
            </a:endParaRPr>
          </a:p>
          <a:p>
            <a:pPr algn="ctr"/>
            <a:endParaRPr lang="en-GB" dirty="0">
              <a:ea typeface="+mn-lt"/>
              <a:cs typeface="+mn-lt"/>
            </a:endParaRPr>
          </a:p>
          <a:p>
            <a:pPr algn="ctr"/>
            <a:r>
              <a:rPr lang="en-GB">
                <a:solidFill>
                  <a:schemeClr val="tx1"/>
                </a:solidFill>
                <a:ea typeface="+mn-lt"/>
                <a:cs typeface="+mn-lt"/>
              </a:rPr>
              <a:t>How do people feel when good relationships have been built?</a:t>
            </a:r>
            <a:endParaRPr lang="en-GB" dirty="0">
              <a:ea typeface="+mn-lt"/>
              <a:cs typeface="+mn-lt"/>
            </a:endParaRPr>
          </a:p>
          <a:p>
            <a:pPr algn="ctr"/>
            <a:endParaRPr lang="en-GB" dirty="0">
              <a:ea typeface="+mn-lt"/>
              <a:cs typeface="+mn-lt"/>
            </a:endParaRPr>
          </a:p>
          <a:p>
            <a:pPr algn="ctr"/>
            <a:r>
              <a:rPr lang="en-GB">
                <a:solidFill>
                  <a:schemeClr val="tx1"/>
                </a:solidFill>
                <a:ea typeface="+mn-lt"/>
                <a:cs typeface="+mn-lt"/>
              </a:rPr>
              <a:t>Why is willingness and commitment important?</a:t>
            </a:r>
            <a:endParaRPr lang="en-US"/>
          </a:p>
        </p:txBody>
      </p:sp>
      <p:sp>
        <p:nvSpPr>
          <p:cNvPr id="6" name="Speech Bubble: Rectangle with Corners Rounded 5">
            <a:extLst>
              <a:ext uri="{FF2B5EF4-FFF2-40B4-BE49-F238E27FC236}">
                <a16:creationId xmlns:a16="http://schemas.microsoft.com/office/drawing/2014/main" id="{8B009206-A7D5-4CD6-9A8A-0526F4907DD5}"/>
              </a:ext>
            </a:extLst>
          </p:cNvPr>
          <p:cNvSpPr/>
          <p:nvPr/>
        </p:nvSpPr>
        <p:spPr>
          <a:xfrm>
            <a:off x="192321" y="3800213"/>
            <a:ext cx="6065866" cy="2731265"/>
          </a:xfrm>
          <a:prstGeom prst="wedgeRoundRectCallout">
            <a:avLst>
              <a:gd name="adj1" fmla="val 42127"/>
              <a:gd name="adj2" fmla="val -69832"/>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GB" b="1" u="sng">
                <a:solidFill>
                  <a:schemeClr val="tx1"/>
                </a:solidFill>
              </a:rPr>
              <a:t>Body language</a:t>
            </a:r>
            <a:endParaRPr lang="en-US" b="1" u="sng">
              <a:solidFill>
                <a:schemeClr val="tx1"/>
              </a:solidFill>
            </a:endParaRPr>
          </a:p>
          <a:p>
            <a:pPr algn="ctr"/>
            <a:endParaRPr lang="en-GB" dirty="0">
              <a:solidFill>
                <a:schemeClr val="tx1"/>
              </a:solidFill>
              <a:cs typeface="Calibri"/>
            </a:endParaRPr>
          </a:p>
          <a:p>
            <a:pPr algn="ctr"/>
            <a:r>
              <a:rPr lang="en-GB">
                <a:solidFill>
                  <a:schemeClr val="tx1"/>
                </a:solidFill>
                <a:cs typeface="Calibri"/>
              </a:rPr>
              <a:t>How does body language positively influence communication? </a:t>
            </a:r>
            <a:endParaRPr lang="en-GB" dirty="0">
              <a:solidFill>
                <a:schemeClr val="tx1"/>
              </a:solidFill>
              <a:cs typeface="Calibri"/>
            </a:endParaRPr>
          </a:p>
          <a:p>
            <a:pPr algn="ctr"/>
            <a:endParaRPr lang="en-GB" dirty="0">
              <a:solidFill>
                <a:schemeClr val="tx1"/>
              </a:solidFill>
              <a:ea typeface="+mn-lt"/>
              <a:cs typeface="+mn-lt"/>
            </a:endParaRPr>
          </a:p>
          <a:p>
            <a:pPr algn="ctr"/>
            <a:r>
              <a:rPr lang="en-GB">
                <a:solidFill>
                  <a:schemeClr val="tx1"/>
                </a:solidFill>
                <a:ea typeface="+mn-lt"/>
                <a:cs typeface="+mn-lt"/>
              </a:rPr>
              <a:t>Give 3 examples of using body language in different settings.</a:t>
            </a:r>
          </a:p>
          <a:p>
            <a:pPr algn="ctr"/>
            <a:endParaRPr lang="en-GB" dirty="0">
              <a:solidFill>
                <a:srgbClr val="000000"/>
              </a:solidFill>
              <a:ea typeface="+mn-lt"/>
              <a:cs typeface="+mn-lt"/>
            </a:endParaRPr>
          </a:p>
          <a:p>
            <a:pPr algn="ctr"/>
            <a:r>
              <a:rPr lang="en-GB" dirty="0">
                <a:solidFill>
                  <a:srgbClr val="000000"/>
                </a:solidFill>
                <a:cs typeface="Calibri" panose="020F0502020204030204"/>
              </a:rPr>
              <a:t>What advice would you give to an individual to improve </a:t>
            </a:r>
            <a:r>
              <a:rPr lang="en-GB">
                <a:solidFill>
                  <a:srgbClr val="000000"/>
                </a:solidFill>
                <a:cs typeface="Calibri" panose="020F0502020204030204"/>
              </a:rPr>
              <a:t>their body language ?</a:t>
            </a:r>
            <a:endParaRPr lang="en-GB" dirty="0">
              <a:solidFill>
                <a:srgbClr val="000000"/>
              </a:solidFill>
              <a:cs typeface="Calibri" panose="020F0502020204030204"/>
            </a:endParaRPr>
          </a:p>
          <a:p>
            <a:pPr algn="ctr"/>
            <a:endParaRPr lang="en-GB">
              <a:cs typeface="Calibri" panose="020F0502020204030204"/>
            </a:endParaRPr>
          </a:p>
        </p:txBody>
      </p:sp>
      <p:sp>
        <p:nvSpPr>
          <p:cNvPr id="7" name="Speech Bubble: Rectangle with Corners Rounded 6">
            <a:extLst>
              <a:ext uri="{FF2B5EF4-FFF2-40B4-BE49-F238E27FC236}">
                <a16:creationId xmlns:a16="http://schemas.microsoft.com/office/drawing/2014/main" id="{B35815FC-0FF1-41EE-850C-F4697E4B9691}"/>
              </a:ext>
            </a:extLst>
          </p:cNvPr>
          <p:cNvSpPr/>
          <p:nvPr/>
        </p:nvSpPr>
        <p:spPr>
          <a:xfrm>
            <a:off x="192320" y="159391"/>
            <a:ext cx="3549170" cy="3103926"/>
          </a:xfrm>
          <a:prstGeom prst="wedgeRoundRectCallout">
            <a:avLst>
              <a:gd name="adj1" fmla="val 92492"/>
              <a:gd name="adj2" fmla="val 4263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GB" b="1" u="sng" dirty="0">
                <a:solidFill>
                  <a:schemeClr val="tx1"/>
                </a:solidFill>
              </a:rPr>
              <a:t>Active listening</a:t>
            </a:r>
          </a:p>
          <a:p>
            <a:pPr algn="ctr"/>
            <a:r>
              <a:rPr lang="en-GB">
                <a:solidFill>
                  <a:schemeClr val="tx1"/>
                </a:solidFill>
                <a:cs typeface="Calibri"/>
              </a:rPr>
              <a:t>What is SOLER?</a:t>
            </a:r>
            <a:endParaRPr lang="en-GB" dirty="0">
              <a:solidFill>
                <a:schemeClr val="tx1"/>
              </a:solidFill>
              <a:cs typeface="Calibri"/>
            </a:endParaRPr>
          </a:p>
          <a:p>
            <a:pPr algn="ctr"/>
            <a:r>
              <a:rPr lang="en-GB" dirty="0">
                <a:solidFill>
                  <a:schemeClr val="tx1"/>
                </a:solidFill>
                <a:cs typeface="Calibri"/>
              </a:rPr>
              <a:t>What is the difference between </a:t>
            </a:r>
            <a:r>
              <a:rPr lang="en-GB">
                <a:solidFill>
                  <a:schemeClr val="tx1"/>
                </a:solidFill>
                <a:cs typeface="Calibri"/>
              </a:rPr>
              <a:t>summarising and </a:t>
            </a:r>
            <a:r>
              <a:rPr lang="en-GB" dirty="0">
                <a:solidFill>
                  <a:schemeClr val="tx1"/>
                </a:solidFill>
                <a:cs typeface="Calibri"/>
              </a:rPr>
              <a:t>paraphrasing?</a:t>
            </a:r>
          </a:p>
          <a:p>
            <a:pPr algn="ctr"/>
            <a:r>
              <a:rPr lang="en-GB" dirty="0">
                <a:solidFill>
                  <a:schemeClr val="tx1"/>
                </a:solidFill>
                <a:cs typeface="Calibri"/>
              </a:rPr>
              <a:t>Why is active listening an </a:t>
            </a:r>
            <a:r>
              <a:rPr lang="en-GB">
                <a:solidFill>
                  <a:schemeClr val="tx1"/>
                </a:solidFill>
                <a:cs typeface="Calibri"/>
              </a:rPr>
              <a:t>important communication technique?</a:t>
            </a:r>
            <a:endParaRPr lang="en-GB" dirty="0">
              <a:solidFill>
                <a:schemeClr val="tx1"/>
              </a:solidFill>
              <a:cs typeface="Calibri"/>
            </a:endParaRPr>
          </a:p>
          <a:p>
            <a:pPr algn="ctr"/>
            <a:r>
              <a:rPr lang="en-GB">
                <a:solidFill>
                  <a:schemeClr val="tx1"/>
                </a:solidFill>
                <a:cs typeface="Calibri"/>
              </a:rPr>
              <a:t>Give 3 examples of using active listening in different settings.</a:t>
            </a:r>
            <a:endParaRPr lang="en-GB" dirty="0">
              <a:solidFill>
                <a:schemeClr val="tx1"/>
              </a:solidFill>
              <a:cs typeface="Calibri"/>
            </a:endParaRPr>
          </a:p>
          <a:p>
            <a:pPr algn="ctr"/>
            <a:endParaRPr lang="en-GB" dirty="0">
              <a:solidFill>
                <a:schemeClr val="tx1"/>
              </a:solidFill>
              <a:cs typeface="Calibri"/>
            </a:endParaRPr>
          </a:p>
          <a:p>
            <a:pPr algn="ctr"/>
            <a:endParaRPr lang="en-GB" dirty="0">
              <a:solidFill>
                <a:schemeClr val="tx1"/>
              </a:solidFill>
              <a:cs typeface="Calibri"/>
            </a:endParaRPr>
          </a:p>
        </p:txBody>
      </p:sp>
      <p:sp>
        <p:nvSpPr>
          <p:cNvPr id="9" name="Speech Bubble: Rectangle with Corners Rounded 8">
            <a:extLst>
              <a:ext uri="{FF2B5EF4-FFF2-40B4-BE49-F238E27FC236}">
                <a16:creationId xmlns:a16="http://schemas.microsoft.com/office/drawing/2014/main" id="{227709B7-FED3-4737-95A5-55B2A7E584BD}"/>
              </a:ext>
            </a:extLst>
          </p:cNvPr>
          <p:cNvSpPr/>
          <p:nvPr/>
        </p:nvSpPr>
        <p:spPr>
          <a:xfrm>
            <a:off x="4143533" y="174612"/>
            <a:ext cx="3657602" cy="2191084"/>
          </a:xfrm>
          <a:prstGeom prst="wedgeRoundRectCallout">
            <a:avLst>
              <a:gd name="adj1" fmla="val 6169"/>
              <a:gd name="adj2" fmla="val 73651"/>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US" b="1" u="sng" dirty="0">
                <a:solidFill>
                  <a:schemeClr val="tx1"/>
                </a:solidFill>
              </a:rPr>
              <a:t>Personal space</a:t>
            </a:r>
          </a:p>
          <a:p>
            <a:pPr algn="ctr"/>
            <a:endParaRPr lang="en-US" dirty="0">
              <a:solidFill>
                <a:schemeClr val="tx1"/>
              </a:solidFill>
              <a:cs typeface="Calibri"/>
            </a:endParaRPr>
          </a:p>
          <a:p>
            <a:pPr algn="ctr"/>
            <a:r>
              <a:rPr lang="en-US" dirty="0">
                <a:solidFill>
                  <a:schemeClr val="tx1"/>
                </a:solidFill>
                <a:cs typeface="Calibri"/>
              </a:rPr>
              <a:t>Why is observing personal space </a:t>
            </a:r>
            <a:r>
              <a:rPr lang="en-US">
                <a:solidFill>
                  <a:schemeClr val="tx1"/>
                </a:solidFill>
                <a:cs typeface="Calibri" panose="020F0502020204030204"/>
              </a:rPr>
              <a:t>important in communicating?</a:t>
            </a:r>
            <a:endParaRPr lang="en-US" dirty="0">
              <a:solidFill>
                <a:schemeClr val="tx1"/>
              </a:solidFill>
              <a:cs typeface="Calibri" panose="020F0502020204030204"/>
            </a:endParaRPr>
          </a:p>
          <a:p>
            <a:pPr algn="ctr"/>
            <a:endParaRPr lang="en-US" dirty="0">
              <a:solidFill>
                <a:schemeClr val="tx1"/>
              </a:solidFill>
              <a:cs typeface="Calibri" panose="020F0502020204030204"/>
            </a:endParaRPr>
          </a:p>
          <a:p>
            <a:pPr algn="ctr"/>
            <a:r>
              <a:rPr lang="en-US">
                <a:solidFill>
                  <a:schemeClr val="tx1"/>
                </a:solidFill>
                <a:cs typeface="Calibri" panose="020F0502020204030204"/>
              </a:rPr>
              <a:t>How can an individual feel if you invade their personal space?</a:t>
            </a:r>
            <a:endParaRPr lang="en-US" dirty="0">
              <a:solidFill>
                <a:schemeClr val="tx1"/>
              </a:solidFill>
              <a:cs typeface="Calibri" panose="020F0502020204030204"/>
            </a:endParaRPr>
          </a:p>
          <a:p>
            <a:pPr algn="ctr"/>
            <a:endParaRPr lang="en-GB" dirty="0">
              <a:solidFill>
                <a:schemeClr val="tx1"/>
              </a:solidFill>
              <a:cs typeface="Calibri" panose="020F0502020204030204"/>
            </a:endParaRPr>
          </a:p>
        </p:txBody>
      </p:sp>
    </p:spTree>
    <p:extLst>
      <p:ext uri="{BB962C8B-B14F-4D97-AF65-F5344CB8AC3E}">
        <p14:creationId xmlns:p14="http://schemas.microsoft.com/office/powerpoint/2010/main" val="30082036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14" ma:contentTypeDescription="Create a new document." ma:contentTypeScope="" ma:versionID="afbe17599e5732f85f7762e837023a3c">
  <xsd:schema xmlns:xsd="http://www.w3.org/2001/XMLSchema" xmlns:xs="http://www.w3.org/2001/XMLSchema" xmlns:p="http://schemas.microsoft.com/office/2006/metadata/properties" xmlns:ns3="e8eb7d5e-0f43-4d7c-9ede-4a25dc3993c6" xmlns:ns4="1d24635c-9b6a-4be4-85eb-13301a09637f" targetNamespace="http://schemas.microsoft.com/office/2006/metadata/properties" ma:root="true" ma:fieldsID="7070c4e13ff1988b69899abff9cda233" ns3:_="" ns4:_="">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B4E1EC8-55B9-4D49-B7F4-DBB918605C81}">
  <ds:schemaRefs>
    <ds:schemaRef ds:uri="http://schemas.microsoft.com/sharepoint/v3/contenttype/forms"/>
  </ds:schemaRefs>
</ds:datastoreItem>
</file>

<file path=customXml/itemProps2.xml><?xml version="1.0" encoding="utf-8"?>
<ds:datastoreItem xmlns:ds="http://schemas.openxmlformats.org/officeDocument/2006/customXml" ds:itemID="{D59CEC53-693E-4D1B-8002-FD366294D55E}">
  <ds:schemaRefs>
    <ds:schemaRef ds:uri="http://schemas.microsoft.com/office/2006/metadata/properties"/>
    <ds:schemaRef ds:uri="1d24635c-9b6a-4be4-85eb-13301a09637f"/>
    <ds:schemaRef ds:uri="http://schemas.openxmlformats.org/package/2006/metadata/core-properties"/>
    <ds:schemaRef ds:uri="http://www.w3.org/XML/1998/namespace"/>
    <ds:schemaRef ds:uri="http://purl.org/dc/elements/1.1/"/>
    <ds:schemaRef ds:uri="http://purl.org/dc/terms/"/>
    <ds:schemaRef ds:uri="e8eb7d5e-0f43-4d7c-9ede-4a25dc3993c6"/>
    <ds:schemaRef ds:uri="http://schemas.microsoft.com/office/2006/documentManagement/type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AE66DE88-FA81-4DE1-9FC7-D9994649CD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eb7d5e-0f43-4d7c-9ede-4a25dc3993c6"/>
    <ds:schemaRef ds:uri="1d24635c-9b6a-4be4-85eb-13301a0963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247</TotalTime>
  <Words>1555</Words>
  <Application>Microsoft Office PowerPoint</Application>
  <PresentationFormat>Widescreen</PresentationFormat>
  <Paragraphs>243</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Aharoni</vt:lpstr>
      <vt:lpstr>Arial</vt:lpstr>
      <vt:lpstr>Arial Narrow</vt:lpstr>
      <vt:lpstr>Arial Rounded MT Bold</vt:lpstr>
      <vt:lpstr>Calibri</vt:lpstr>
      <vt:lpstr>Calibri Light</vt:lpstr>
      <vt:lpstr>Wingdings</vt:lpstr>
      <vt:lpstr>Office Theme</vt:lpstr>
      <vt:lpstr>PowerPoint Presentation</vt:lpstr>
      <vt:lpstr>PowerPoint Presentation</vt:lpstr>
      <vt:lpstr>Interpersonal factors</vt:lpstr>
      <vt:lpstr>Relationships</vt:lpstr>
      <vt:lpstr>Personal space</vt:lpstr>
      <vt:lpstr>Respecting different cultures</vt:lpstr>
      <vt:lpstr>Body language</vt:lpstr>
      <vt:lpstr>Active listening</vt:lpstr>
      <vt:lpstr>PowerPoint Presentation</vt:lpstr>
      <vt:lpstr>PowerPoint Presentation</vt:lpstr>
      <vt:lpstr>PowerPoint Presentation</vt:lpstr>
      <vt:lpstr>PowerPoint Presentation</vt:lpstr>
      <vt:lpstr>PowerPoint Presentation</vt:lpstr>
      <vt:lpstr>Factors the positively influence communication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Jackson</dc:creator>
  <cp:lastModifiedBy>JACKSON, Claire (SHS Teacher)</cp:lastModifiedBy>
  <cp:revision>14</cp:revision>
  <cp:lastPrinted>2020-09-10T07:34:09Z</cp:lastPrinted>
  <dcterms:created xsi:type="dcterms:W3CDTF">2020-07-15T20:08:25Z</dcterms:created>
  <dcterms:modified xsi:type="dcterms:W3CDTF">2020-09-28T07:53:59Z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ies>
</file>